
<file path=[Content_Types].xml><?xml version="1.0" encoding="utf-8"?>
<Types xmlns="http://schemas.openxmlformats.org/package/2006/content-types">
  <Default Extension="jpeg" ContentType="image/jpeg"/>
  <Default Extension="wdp" ContentType="image/vnd.ms-photo"/>
  <Default Extension="png" ContentType="image/png"/>
  <Default Extension="wma" ContentType="audio/x-ms-wma"/>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40" r:id="rId3"/>
    <p:sldId id="519" r:id="rId5"/>
    <p:sldId id="520" r:id="rId6"/>
    <p:sldId id="521" r:id="rId7"/>
    <p:sldId id="525" r:id="rId8"/>
    <p:sldId id="538" r:id="rId9"/>
    <p:sldId id="539" r:id="rId10"/>
    <p:sldId id="540" r:id="rId11"/>
    <p:sldId id="541" r:id="rId12"/>
    <p:sldId id="542" r:id="rId13"/>
    <p:sldId id="543" r:id="rId14"/>
    <p:sldId id="544" r:id="rId15"/>
    <p:sldId id="547" r:id="rId16"/>
    <p:sldId id="549" r:id="rId17"/>
    <p:sldId id="564" r:id="rId18"/>
    <p:sldId id="545" r:id="rId19"/>
    <p:sldId id="548" r:id="rId20"/>
    <p:sldId id="546" r:id="rId21"/>
    <p:sldId id="551" r:id="rId22"/>
    <p:sldId id="552" r:id="rId23"/>
    <p:sldId id="553" r:id="rId24"/>
    <p:sldId id="554" r:id="rId25"/>
    <p:sldId id="565" r:id="rId26"/>
    <p:sldId id="555" r:id="rId27"/>
    <p:sldId id="556" r:id="rId28"/>
    <p:sldId id="566" r:id="rId29"/>
    <p:sldId id="567" r:id="rId30"/>
    <p:sldId id="557" r:id="rId31"/>
    <p:sldId id="503" r:id="rId32"/>
    <p:sldId id="536" r:id="rId33"/>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2FDB2607-1784-4EEB-B798-7EB5836EED8A}">
        <p14:showMediaCtrls xmlns:p14="http://schemas.microsoft.com/office/powerpoint/2010/main" val="1"/>
      </p:ext>
    </p:extLst>
  </p:showPr>
  <p:clrMru>
    <a:srgbClr val="8A0000"/>
    <a:srgbClr val="FF3333"/>
    <a:srgbClr val="C00000"/>
    <a:srgbClr val="FF0000"/>
    <a:srgbClr val="E60000"/>
    <a:srgbClr val="C50F00"/>
    <a:srgbClr val="EE0000"/>
    <a:srgbClr val="8E1E00"/>
    <a:srgbClr val="F6EF4D"/>
    <a:srgbClr val="E5F6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8" autoAdjust="0"/>
    <p:restoredTop sz="93705" autoAdjust="0"/>
  </p:normalViewPr>
  <p:slideViewPr>
    <p:cSldViewPr snapToGrid="0">
      <p:cViewPr varScale="1">
        <p:scale>
          <a:sx n="79" d="100"/>
          <a:sy n="79" d="100"/>
        </p:scale>
        <p:origin x="-600" y="-96"/>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51" d="100"/>
          <a:sy n="51" d="100"/>
        </p:scale>
        <p:origin x="2692" y="4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microsoft.com/office/2007/relationships/hdphoto" Target="../media/hdphoto1.wdp"/><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microsoft.com/office/2007/relationships/hdphoto" Target="../media/hdphoto1.wdp"/><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microsoft.com/office/2007/relationships/hdphoto" Target="../media/hdphoto1.wdp"/><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17" t="10455" r="10425" b="28285"/>
          <a:stretch>
            <a:fillRect/>
          </a:stretch>
        </p:blipFill>
        <p:spPr>
          <a:xfrm>
            <a:off x="10336" y="0"/>
            <a:ext cx="12181664" cy="6858000"/>
          </a:xfrm>
          <a:prstGeom prst="rect">
            <a:avLst/>
          </a:prstGeom>
        </p:spPr>
      </p:pic>
      <p:sp>
        <p:nvSpPr>
          <p:cNvPr id="13" name="文本框 12"/>
          <p:cNvSpPr txBox="1"/>
          <p:nvPr userDrawn="1"/>
        </p:nvSpPr>
        <p:spPr>
          <a:xfrm>
            <a:off x="2453135" y="259200"/>
            <a:ext cx="7559993" cy="600164"/>
          </a:xfrm>
          <a:prstGeom prst="rect">
            <a:avLst/>
          </a:prstGeom>
          <a:noFill/>
        </p:spPr>
        <p:txBody>
          <a:bodyPr wrap="square" rtlCol="0">
            <a:spAutoFit/>
          </a:bodyPr>
          <a:lstStyle/>
          <a:p>
            <a:pPr algn="ctr"/>
            <a:r>
              <a:rPr lang="zh-CN" altLang="en-US" sz="3300" b="1" kern="1200" dirty="0">
                <a:gradFill>
                  <a:gsLst>
                    <a:gs pos="28000">
                      <a:srgbClr val="EA0600"/>
                    </a:gs>
                    <a:gs pos="86000">
                      <a:srgbClr val="8E1E00"/>
                    </a:gs>
                  </a:gsLst>
                  <a:lin ang="5400000" scaled="1"/>
                </a:gradFill>
                <a:latin typeface="思源黑体 CN Heavy" panose="020B0A00000000000000" pitchFamily="34" charset="-122"/>
                <a:ea typeface="思源黑体 CN Heavy" panose="020B0A00000000000000" pitchFamily="34" charset="-122"/>
                <a:cs typeface="+mn-cs"/>
              </a:rPr>
              <a:t>深刻认识“微腐败”的存在性及危害性</a:t>
            </a:r>
            <a:endParaRPr lang="zh-CN" altLang="en-US" sz="3300" b="1" kern="1200" dirty="0">
              <a:gradFill>
                <a:gsLst>
                  <a:gs pos="28000">
                    <a:srgbClr val="EA0600"/>
                  </a:gs>
                  <a:gs pos="86000">
                    <a:srgbClr val="8E1E00"/>
                  </a:gs>
                </a:gsLst>
                <a:lin ang="5400000" scaled="1"/>
              </a:gradFill>
              <a:latin typeface="思源黑体 CN Heavy" panose="020B0A00000000000000" pitchFamily="34" charset="-122"/>
              <a:ea typeface="思源黑体 CN Heavy" panose="020B0A00000000000000" pitchFamily="34" charset="-122"/>
              <a:cs typeface="+mn-cs"/>
            </a:endParaRPr>
          </a:p>
        </p:txBody>
      </p:sp>
      <p:cxnSp>
        <p:nvCxnSpPr>
          <p:cNvPr id="16" name="直接连接符 15"/>
          <p:cNvCxnSpPr/>
          <p:nvPr userDrawn="1"/>
        </p:nvCxnSpPr>
        <p:spPr>
          <a:xfrm>
            <a:off x="1238865" y="1112012"/>
            <a:ext cx="3264309"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星形: 五角 18"/>
          <p:cNvSpPr/>
          <p:nvPr userDrawn="1"/>
        </p:nvSpPr>
        <p:spPr>
          <a:xfrm>
            <a:off x="5796645" y="823454"/>
            <a:ext cx="648000" cy="648000"/>
          </a:xfrm>
          <a:prstGeom prst="star5">
            <a:avLst/>
          </a:prstGeom>
          <a:solidFill>
            <a:srgbClr val="FF0000"/>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p:cNvCxnSpPr/>
          <p:nvPr userDrawn="1"/>
        </p:nvCxnSpPr>
        <p:spPr>
          <a:xfrm>
            <a:off x="7671198" y="1112012"/>
            <a:ext cx="3536377"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 name="星形: 五角 20"/>
          <p:cNvSpPr/>
          <p:nvPr userDrawn="1"/>
        </p:nvSpPr>
        <p:spPr>
          <a:xfrm>
            <a:off x="4527386" y="906472"/>
            <a:ext cx="468000" cy="468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星形: 五角 21"/>
          <p:cNvSpPr/>
          <p:nvPr userDrawn="1"/>
        </p:nvSpPr>
        <p:spPr>
          <a:xfrm>
            <a:off x="5112643" y="852472"/>
            <a:ext cx="576000" cy="576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星形: 五角 22"/>
          <p:cNvSpPr/>
          <p:nvPr userDrawn="1"/>
        </p:nvSpPr>
        <p:spPr>
          <a:xfrm>
            <a:off x="6516657" y="860302"/>
            <a:ext cx="576000" cy="576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星形: 五角 23"/>
          <p:cNvSpPr/>
          <p:nvPr userDrawn="1"/>
        </p:nvSpPr>
        <p:spPr>
          <a:xfrm>
            <a:off x="7167063" y="906472"/>
            <a:ext cx="468000" cy="468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5"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67641" y="598649"/>
            <a:ext cx="798191" cy="615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文本框 8"/>
          <p:cNvSpPr txBox="1"/>
          <p:nvPr userDrawn="1"/>
        </p:nvSpPr>
        <p:spPr>
          <a:xfrm>
            <a:off x="324305" y="-955745"/>
            <a:ext cx="4288353"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单击此处添加文字标题</a:t>
            </a:r>
            <a:endParaRPr lang="zh-CN" altLang="en-US" sz="32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17" t="10455" r="10425" b="28285"/>
          <a:stretch>
            <a:fillRect/>
          </a:stretch>
        </p:blipFill>
        <p:spPr>
          <a:xfrm>
            <a:off x="10336" y="0"/>
            <a:ext cx="12181664" cy="6858000"/>
          </a:xfrm>
          <a:prstGeom prst="rect">
            <a:avLst/>
          </a:prstGeom>
        </p:spPr>
      </p:pic>
      <p:sp>
        <p:nvSpPr>
          <p:cNvPr id="13" name="文本框 12"/>
          <p:cNvSpPr txBox="1"/>
          <p:nvPr userDrawn="1"/>
        </p:nvSpPr>
        <p:spPr>
          <a:xfrm>
            <a:off x="3672335" y="259200"/>
            <a:ext cx="4699836" cy="600164"/>
          </a:xfrm>
          <a:prstGeom prst="rect">
            <a:avLst/>
          </a:prstGeom>
          <a:noFill/>
        </p:spPr>
        <p:txBody>
          <a:bodyPr wrap="square" rtlCol="0">
            <a:spAutoFit/>
          </a:bodyPr>
          <a:lstStyle/>
          <a:p>
            <a:pPr algn="ctr"/>
            <a:r>
              <a:rPr lang="zh-CN" altLang="en-US" sz="3300" b="1" kern="1200" dirty="0">
                <a:gradFill>
                  <a:gsLst>
                    <a:gs pos="28000">
                      <a:srgbClr val="EA0600"/>
                    </a:gs>
                    <a:gs pos="86000">
                      <a:srgbClr val="8E1E00"/>
                    </a:gs>
                  </a:gsLst>
                  <a:lin ang="5400000" scaled="1"/>
                </a:gradFill>
                <a:latin typeface="思源黑体 CN Heavy" panose="020B0A00000000000000" pitchFamily="34" charset="-122"/>
                <a:ea typeface="思源黑体 CN Heavy" panose="020B0A00000000000000" pitchFamily="34" charset="-122"/>
                <a:cs typeface="+mn-cs"/>
              </a:rPr>
              <a:t>全面从严治党 有腐必反</a:t>
            </a:r>
            <a:endParaRPr lang="zh-CN" altLang="en-US" sz="3300" b="1" kern="1200" dirty="0">
              <a:gradFill>
                <a:gsLst>
                  <a:gs pos="28000">
                    <a:srgbClr val="EA0600"/>
                  </a:gs>
                  <a:gs pos="86000">
                    <a:srgbClr val="8E1E00"/>
                  </a:gs>
                </a:gsLst>
                <a:lin ang="5400000" scaled="1"/>
              </a:gradFill>
              <a:latin typeface="思源黑体 CN Heavy" panose="020B0A00000000000000" pitchFamily="34" charset="-122"/>
              <a:ea typeface="思源黑体 CN Heavy" panose="020B0A00000000000000" pitchFamily="34" charset="-122"/>
              <a:cs typeface="+mn-cs"/>
            </a:endParaRPr>
          </a:p>
        </p:txBody>
      </p:sp>
      <p:cxnSp>
        <p:nvCxnSpPr>
          <p:cNvPr id="14" name="直接连接符 13"/>
          <p:cNvCxnSpPr/>
          <p:nvPr userDrawn="1"/>
        </p:nvCxnSpPr>
        <p:spPr>
          <a:xfrm>
            <a:off x="1238865" y="1112012"/>
            <a:ext cx="3264309"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7" name="星形: 五角 16"/>
          <p:cNvSpPr/>
          <p:nvPr userDrawn="1"/>
        </p:nvSpPr>
        <p:spPr>
          <a:xfrm>
            <a:off x="5796645" y="823454"/>
            <a:ext cx="648000" cy="648000"/>
          </a:xfrm>
          <a:prstGeom prst="star5">
            <a:avLst/>
          </a:prstGeom>
          <a:solidFill>
            <a:srgbClr val="FF0000"/>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userDrawn="1"/>
        </p:nvCxnSpPr>
        <p:spPr>
          <a:xfrm>
            <a:off x="7671198" y="1112012"/>
            <a:ext cx="3536377"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星形: 五角 18"/>
          <p:cNvSpPr/>
          <p:nvPr userDrawn="1"/>
        </p:nvSpPr>
        <p:spPr>
          <a:xfrm>
            <a:off x="4527386" y="906472"/>
            <a:ext cx="468000" cy="468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星形: 五角 19"/>
          <p:cNvSpPr/>
          <p:nvPr userDrawn="1"/>
        </p:nvSpPr>
        <p:spPr>
          <a:xfrm>
            <a:off x="5112643" y="852472"/>
            <a:ext cx="576000" cy="576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星形: 五角 20"/>
          <p:cNvSpPr/>
          <p:nvPr userDrawn="1"/>
        </p:nvSpPr>
        <p:spPr>
          <a:xfrm>
            <a:off x="6516657" y="860302"/>
            <a:ext cx="576000" cy="576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星形: 五角 21"/>
          <p:cNvSpPr/>
          <p:nvPr userDrawn="1"/>
        </p:nvSpPr>
        <p:spPr>
          <a:xfrm>
            <a:off x="7167063" y="906472"/>
            <a:ext cx="468000" cy="468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3"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67641" y="598649"/>
            <a:ext cx="798191" cy="615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前言和目录">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7" name="直接连接符 6"/>
          <p:cNvCxnSpPr/>
          <p:nvPr userDrawn="1"/>
        </p:nvCxnSpPr>
        <p:spPr>
          <a:xfrm>
            <a:off x="1238865" y="1112012"/>
            <a:ext cx="3264309"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星形: 五角 7"/>
          <p:cNvSpPr/>
          <p:nvPr userDrawn="1"/>
        </p:nvSpPr>
        <p:spPr>
          <a:xfrm>
            <a:off x="5796645" y="823454"/>
            <a:ext cx="648000" cy="648000"/>
          </a:xfrm>
          <a:prstGeom prst="star5">
            <a:avLst/>
          </a:prstGeom>
          <a:solidFill>
            <a:srgbClr val="FF0000"/>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userDrawn="1"/>
        </p:nvCxnSpPr>
        <p:spPr>
          <a:xfrm>
            <a:off x="7671198" y="1112012"/>
            <a:ext cx="3536377"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星形: 五角 9"/>
          <p:cNvSpPr/>
          <p:nvPr userDrawn="1"/>
        </p:nvSpPr>
        <p:spPr>
          <a:xfrm>
            <a:off x="4527386" y="906472"/>
            <a:ext cx="468000" cy="468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星形: 五角 10"/>
          <p:cNvSpPr/>
          <p:nvPr userDrawn="1"/>
        </p:nvSpPr>
        <p:spPr>
          <a:xfrm>
            <a:off x="5112643" y="852472"/>
            <a:ext cx="576000" cy="576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星形: 五角 11"/>
          <p:cNvSpPr/>
          <p:nvPr userDrawn="1"/>
        </p:nvSpPr>
        <p:spPr>
          <a:xfrm>
            <a:off x="6516657" y="860302"/>
            <a:ext cx="576000" cy="576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星形: 五角 12"/>
          <p:cNvSpPr/>
          <p:nvPr userDrawn="1"/>
        </p:nvSpPr>
        <p:spPr>
          <a:xfrm>
            <a:off x="7167063" y="906472"/>
            <a:ext cx="468000" cy="468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 name="图片 14"/>
          <p:cNvPicPr>
            <a:picLocks noChangeAspect="1"/>
          </p:cNvPicPr>
          <p:nvPr userDrawn="1"/>
        </p:nvPicPr>
        <p:blipFill>
          <a:blip r:embed="rId3" cstate="print"/>
          <a:stretch>
            <a:fillRect/>
          </a:stretch>
        </p:blipFill>
        <p:spPr>
          <a:xfrm>
            <a:off x="9135939" y="2717"/>
            <a:ext cx="3053931" cy="1371748"/>
          </a:xfrm>
          <a:prstGeom prst="rect">
            <a:avLst/>
          </a:prstGeom>
          <a:noFill/>
          <a:ln w="9525">
            <a:noFill/>
          </a:ln>
        </p:spPr>
      </p:pic>
      <p:pic>
        <p:nvPicPr>
          <p:cNvPr id="16" name="图片 15"/>
          <p:cNvPicPr>
            <a:picLocks noChangeAspect="1"/>
          </p:cNvPicPr>
          <p:nvPr userDrawn="1"/>
        </p:nvPicPr>
        <p:blipFill>
          <a:blip r:embed="rId4" cstate="print"/>
          <a:stretch>
            <a:fillRect/>
          </a:stretch>
        </p:blipFill>
        <p:spPr>
          <a:xfrm>
            <a:off x="-27960" y="4477756"/>
            <a:ext cx="3616734" cy="237943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872" y="-225348"/>
            <a:ext cx="12190539" cy="68564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872" y="-225348"/>
            <a:ext cx="12190539" cy="68564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标题和内容">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17" t="10455" r="10425" b="28285"/>
          <a:stretch>
            <a:fillRect/>
          </a:stretch>
        </p:blipFill>
        <p:spPr>
          <a:xfrm>
            <a:off x="10336" y="0"/>
            <a:ext cx="12181664" cy="6858000"/>
          </a:xfrm>
          <a:prstGeom prst="rect">
            <a:avLst/>
          </a:prstGeom>
        </p:spPr>
      </p:pic>
      <p:cxnSp>
        <p:nvCxnSpPr>
          <p:cNvPr id="11" name="直接连接符 10"/>
          <p:cNvCxnSpPr/>
          <p:nvPr userDrawn="1"/>
        </p:nvCxnSpPr>
        <p:spPr>
          <a:xfrm>
            <a:off x="1238865" y="1112012"/>
            <a:ext cx="3264309"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文本框 12"/>
          <p:cNvSpPr txBox="1"/>
          <p:nvPr userDrawn="1"/>
        </p:nvSpPr>
        <p:spPr>
          <a:xfrm>
            <a:off x="3226601" y="258147"/>
            <a:ext cx="5614236" cy="600164"/>
          </a:xfrm>
          <a:prstGeom prst="rect">
            <a:avLst/>
          </a:prstGeom>
          <a:noFill/>
        </p:spPr>
        <p:txBody>
          <a:bodyPr wrap="square" rtlCol="0">
            <a:spAutoFit/>
          </a:bodyPr>
          <a:lstStyle/>
          <a:p>
            <a:pPr algn="ctr"/>
            <a:r>
              <a:rPr lang="zh-CN" altLang="en-US" sz="3300" b="1" dirty="0">
                <a:gradFill>
                  <a:gsLst>
                    <a:gs pos="28000">
                      <a:srgbClr val="EA0600"/>
                    </a:gs>
                    <a:gs pos="86000">
                      <a:srgbClr val="8E1E00"/>
                    </a:gs>
                  </a:gsLst>
                  <a:lin ang="5400000" scaled="1"/>
                </a:gradFill>
                <a:latin typeface="思源黑体 CN Heavy" panose="020B0A00000000000000" pitchFamily="34" charset="-122"/>
                <a:ea typeface="思源黑体 CN Heavy" panose="020B0A00000000000000" pitchFamily="34" charset="-122"/>
              </a:rPr>
              <a:t>不忘初心 廉洁从业 砥砺前行</a:t>
            </a:r>
            <a:endParaRPr lang="zh-CN" altLang="en-US" sz="3300" b="1" dirty="0">
              <a:gradFill>
                <a:gsLst>
                  <a:gs pos="28000">
                    <a:srgbClr val="EA0600"/>
                  </a:gs>
                  <a:gs pos="86000">
                    <a:srgbClr val="8E1E00"/>
                  </a:gs>
                </a:gsLst>
                <a:lin ang="5400000" scaled="1"/>
              </a:gradFill>
              <a:latin typeface="思源黑体 CN Heavy" panose="020B0A00000000000000" pitchFamily="34" charset="-122"/>
              <a:ea typeface="思源黑体 CN Heavy" panose="020B0A00000000000000" pitchFamily="34" charset="-122"/>
            </a:endParaRPr>
          </a:p>
        </p:txBody>
      </p:sp>
      <p:sp>
        <p:nvSpPr>
          <p:cNvPr id="2" name="星形: 五角 1"/>
          <p:cNvSpPr/>
          <p:nvPr userDrawn="1"/>
        </p:nvSpPr>
        <p:spPr>
          <a:xfrm>
            <a:off x="5796645" y="823454"/>
            <a:ext cx="648000" cy="648000"/>
          </a:xfrm>
          <a:prstGeom prst="star5">
            <a:avLst/>
          </a:prstGeom>
          <a:solidFill>
            <a:srgbClr val="FF0000"/>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userDrawn="1"/>
        </p:nvCxnSpPr>
        <p:spPr>
          <a:xfrm>
            <a:off x="7671198" y="1112012"/>
            <a:ext cx="3536377"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星形: 五角 14"/>
          <p:cNvSpPr/>
          <p:nvPr userDrawn="1"/>
        </p:nvSpPr>
        <p:spPr>
          <a:xfrm>
            <a:off x="4527386" y="906472"/>
            <a:ext cx="468000" cy="468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星形: 五角 15"/>
          <p:cNvSpPr/>
          <p:nvPr userDrawn="1"/>
        </p:nvSpPr>
        <p:spPr>
          <a:xfrm>
            <a:off x="5112643" y="852472"/>
            <a:ext cx="576000" cy="576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星形: 五角 16"/>
          <p:cNvSpPr/>
          <p:nvPr userDrawn="1"/>
        </p:nvSpPr>
        <p:spPr>
          <a:xfrm>
            <a:off x="6516657" y="860302"/>
            <a:ext cx="576000" cy="576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星形: 五角 17"/>
          <p:cNvSpPr/>
          <p:nvPr userDrawn="1"/>
        </p:nvSpPr>
        <p:spPr>
          <a:xfrm>
            <a:off x="7167063" y="906472"/>
            <a:ext cx="468000" cy="468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9"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67641" y="598649"/>
            <a:ext cx="798191" cy="615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和内容">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cxnSp>
        <p:nvCxnSpPr>
          <p:cNvPr id="11" name="直接连接符 10"/>
          <p:cNvCxnSpPr/>
          <p:nvPr userDrawn="1"/>
        </p:nvCxnSpPr>
        <p:spPr>
          <a:xfrm>
            <a:off x="1458410" y="1018933"/>
            <a:ext cx="1069972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文本框 12"/>
          <p:cNvSpPr txBox="1"/>
          <p:nvPr userDrawn="1"/>
        </p:nvSpPr>
        <p:spPr>
          <a:xfrm>
            <a:off x="1243765" y="325036"/>
            <a:ext cx="4604142" cy="600164"/>
          </a:xfrm>
          <a:prstGeom prst="rect">
            <a:avLst/>
          </a:prstGeom>
          <a:noFill/>
        </p:spPr>
        <p:txBody>
          <a:bodyPr wrap="square" rtlCol="0">
            <a:spAutoFit/>
          </a:bodyPr>
          <a:lstStyle/>
          <a:p>
            <a:pPr algn="ctr"/>
            <a:r>
              <a:rPr lang="zh-CN" altLang="en-US" sz="3300" b="1" dirty="0">
                <a:gradFill>
                  <a:gsLst>
                    <a:gs pos="10000">
                      <a:srgbClr val="C00000"/>
                    </a:gs>
                    <a:gs pos="70000">
                      <a:srgbClr val="FF0000"/>
                    </a:gs>
                  </a:gsLst>
                  <a:lin ang="5400000" scaled="1"/>
                </a:gradFill>
                <a:latin typeface="思源黑体 CN Heavy" panose="020B0A00000000000000" pitchFamily="34" charset="-122"/>
                <a:ea typeface="思源黑体 CN Heavy" panose="020B0A00000000000000" pitchFamily="34" charset="-122"/>
              </a:rPr>
              <a:t>共青团新时代光荣使命</a:t>
            </a:r>
            <a:endParaRPr lang="zh-CN" altLang="en-US" sz="3300" b="1" dirty="0">
              <a:gradFill>
                <a:gsLst>
                  <a:gs pos="10000">
                    <a:srgbClr val="C00000"/>
                  </a:gs>
                  <a:gs pos="70000">
                    <a:srgbClr val="FF0000"/>
                  </a:gs>
                </a:gsLst>
                <a:lin ang="5400000" scaled="1"/>
              </a:gradFill>
              <a:latin typeface="思源黑体 CN Heavy" panose="020B0A00000000000000" pitchFamily="34" charset="-122"/>
              <a:ea typeface="思源黑体 CN Heavy" panose="020B0A00000000000000" pitchFamily="34" charset="-122"/>
            </a:endParaRPr>
          </a:p>
        </p:txBody>
      </p:sp>
      <p:pic>
        <p:nvPicPr>
          <p:cNvPr id="12"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33898" y="100368"/>
            <a:ext cx="1201499" cy="1169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0000000我图PPT\00001PNG素材\01党委政府\天安门抽象.png"/>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4838" y="111175"/>
            <a:ext cx="2145573" cy="8993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标题和内容">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cxnSp>
        <p:nvCxnSpPr>
          <p:cNvPr id="11" name="直接连接符 10"/>
          <p:cNvCxnSpPr/>
          <p:nvPr userDrawn="1"/>
        </p:nvCxnSpPr>
        <p:spPr>
          <a:xfrm>
            <a:off x="1458410" y="1018933"/>
            <a:ext cx="1069972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文本框 12"/>
          <p:cNvSpPr txBox="1"/>
          <p:nvPr userDrawn="1"/>
        </p:nvSpPr>
        <p:spPr>
          <a:xfrm>
            <a:off x="1243765" y="325036"/>
            <a:ext cx="4519082" cy="600164"/>
          </a:xfrm>
          <a:prstGeom prst="rect">
            <a:avLst/>
          </a:prstGeom>
          <a:noFill/>
        </p:spPr>
        <p:txBody>
          <a:bodyPr wrap="square" rtlCol="0">
            <a:spAutoFit/>
          </a:bodyPr>
          <a:lstStyle/>
          <a:p>
            <a:pPr algn="ctr"/>
            <a:r>
              <a:rPr lang="zh-CN" altLang="en-US" sz="3300" b="1" dirty="0">
                <a:gradFill>
                  <a:gsLst>
                    <a:gs pos="10000">
                      <a:srgbClr val="C00000"/>
                    </a:gs>
                    <a:gs pos="70000">
                      <a:srgbClr val="FF0000"/>
                    </a:gs>
                  </a:gsLst>
                  <a:lin ang="5400000" scaled="1"/>
                </a:gradFill>
                <a:latin typeface="思源黑体 CN Heavy" panose="020B0A00000000000000" pitchFamily="34" charset="-122"/>
                <a:ea typeface="思源黑体 CN Heavy" panose="020B0A00000000000000" pitchFamily="34" charset="-122"/>
              </a:rPr>
              <a:t>怎样做新时代合格团员</a:t>
            </a:r>
            <a:endParaRPr lang="zh-CN" altLang="en-US" sz="3300" b="1" dirty="0">
              <a:gradFill>
                <a:gsLst>
                  <a:gs pos="10000">
                    <a:srgbClr val="C00000"/>
                  </a:gs>
                  <a:gs pos="70000">
                    <a:srgbClr val="FF0000"/>
                  </a:gs>
                </a:gsLst>
                <a:lin ang="5400000" scaled="1"/>
              </a:gradFill>
              <a:latin typeface="思源黑体 CN Heavy" panose="020B0A00000000000000" pitchFamily="34" charset="-122"/>
              <a:ea typeface="思源黑体 CN Heavy" panose="020B0A00000000000000" pitchFamily="34" charset="-122"/>
            </a:endParaRPr>
          </a:p>
        </p:txBody>
      </p:sp>
      <p:pic>
        <p:nvPicPr>
          <p:cNvPr id="12"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33898" y="100368"/>
            <a:ext cx="1201499" cy="1169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0000000我图PPT\00001PNG素材\01党委政府\天安门抽象.png"/>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4838" y="111175"/>
            <a:ext cx="2145573" cy="8993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标题和内容">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210"/>
            <a:ext cx="12188952" cy="6858000"/>
          </a:xfrm>
          <a:prstGeom prst="rect">
            <a:avLst/>
          </a:prstGeom>
        </p:spPr>
      </p:pic>
      <p:cxnSp>
        <p:nvCxnSpPr>
          <p:cNvPr id="11" name="直接连接符 10"/>
          <p:cNvCxnSpPr/>
          <p:nvPr userDrawn="1"/>
        </p:nvCxnSpPr>
        <p:spPr>
          <a:xfrm>
            <a:off x="1458410" y="1018933"/>
            <a:ext cx="1069972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文本框 12"/>
          <p:cNvSpPr txBox="1"/>
          <p:nvPr userDrawn="1"/>
        </p:nvSpPr>
        <p:spPr>
          <a:xfrm>
            <a:off x="1243764" y="325036"/>
            <a:ext cx="6868877" cy="600164"/>
          </a:xfrm>
          <a:prstGeom prst="rect">
            <a:avLst/>
          </a:prstGeom>
          <a:noFill/>
        </p:spPr>
        <p:txBody>
          <a:bodyPr wrap="square" rtlCol="0">
            <a:spAutoFit/>
          </a:bodyPr>
          <a:lstStyle/>
          <a:p>
            <a:pPr algn="ctr"/>
            <a:r>
              <a:rPr lang="zh-CN" altLang="en-US" sz="3300" b="1" dirty="0">
                <a:gradFill>
                  <a:gsLst>
                    <a:gs pos="10000">
                      <a:srgbClr val="C00000"/>
                    </a:gs>
                    <a:gs pos="70000">
                      <a:srgbClr val="FF0000"/>
                    </a:gs>
                  </a:gsLst>
                  <a:lin ang="5400000" scaled="1"/>
                </a:gradFill>
                <a:latin typeface="思源黑体 CN Heavy" panose="020B0A00000000000000" pitchFamily="34" charset="-122"/>
                <a:ea typeface="思源黑体 CN Heavy" panose="020B0A00000000000000" pitchFamily="34" charset="-122"/>
              </a:rPr>
              <a:t>做新时代合格团员  奋勇建功新时代</a:t>
            </a:r>
            <a:endParaRPr lang="zh-CN" altLang="en-US" sz="3300" b="1" dirty="0">
              <a:gradFill>
                <a:gsLst>
                  <a:gs pos="10000">
                    <a:srgbClr val="C00000"/>
                  </a:gs>
                  <a:gs pos="70000">
                    <a:srgbClr val="FF0000"/>
                  </a:gs>
                </a:gsLst>
                <a:lin ang="5400000" scaled="1"/>
              </a:gradFill>
              <a:latin typeface="思源黑体 CN Heavy" panose="020B0A00000000000000" pitchFamily="34" charset="-122"/>
              <a:ea typeface="思源黑体 CN Heavy" panose="020B0A00000000000000" pitchFamily="34" charset="-122"/>
            </a:endParaRPr>
          </a:p>
        </p:txBody>
      </p:sp>
      <p:pic>
        <p:nvPicPr>
          <p:cNvPr id="12"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33898" y="100368"/>
            <a:ext cx="1201499" cy="1169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0000000我图PPT\00001PNG素材\01党委政府\天安门抽象.png"/>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4838" y="111175"/>
            <a:ext cx="2145573" cy="8993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1160" r="2732"/>
          <a:stretch>
            <a:fillRect/>
          </a:stretch>
        </p:blipFill>
        <p:spPr>
          <a:xfrm>
            <a:off x="0" y="0"/>
            <a:ext cx="12176554"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15.png"/><Relationship Id="rId3" Type="http://schemas.openxmlformats.org/officeDocument/2006/relationships/image" Target="../media/image14.png"/><Relationship Id="rId2" Type="http://schemas.microsoft.com/office/2007/relationships/media" Target="../media/media1.wma"/><Relationship Id="rId1" Type="http://schemas.openxmlformats.org/officeDocument/2006/relationships/audio" Target="NUL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3.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纯音乐-红旗颂">
            <a:hlinkClick r:id="" action="ppaction://media"/>
          </p:cNvPr>
          <p:cNvPicPr>
            <a:picLocks noChangeAspect="1"/>
          </p:cNvPicPr>
          <p:nvPr>
            <a:videoFile r:link="rId1"/>
            <p:extLst>
              <p:ext uri="{DAA4B4D4-6D71-4841-9C94-3DE7FCFB9230}">
                <p14:media xmlns:p14="http://schemas.microsoft.com/office/powerpoint/2010/main" r:embed="rId2">
                  <p14:trim st="57000.000000"/>
                </p14:media>
              </p:ext>
            </p:extLst>
          </p:nvPr>
        </p:nvPicPr>
        <p:blipFill>
          <a:blip r:embed="rId3" cstate="print"/>
          <a:stretch>
            <a:fillRect/>
          </a:stretch>
        </p:blipFill>
        <p:spPr>
          <a:xfrm>
            <a:off x="-783220" y="0"/>
            <a:ext cx="609600" cy="609600"/>
          </a:xfrm>
          <a:prstGeom prst="rect">
            <a:avLst/>
          </a:prstGeom>
        </p:spPr>
      </p:pic>
      <p:sp>
        <p:nvSpPr>
          <p:cNvPr id="8" name="矩形 7"/>
          <p:cNvSpPr/>
          <p:nvPr/>
        </p:nvSpPr>
        <p:spPr>
          <a:xfrm>
            <a:off x="2006494" y="3770581"/>
            <a:ext cx="8340252" cy="553998"/>
          </a:xfrm>
          <a:prstGeom prst="rect">
            <a:avLst/>
          </a:prstGeom>
          <a:noFill/>
        </p:spPr>
        <p:txBody>
          <a:bodyPr wrap="square" rtlCol="0">
            <a:spAutoFit/>
          </a:bodyPr>
          <a:lstStyle/>
          <a:p>
            <a:pPr algn="ctr" defTabSz="914400"/>
            <a:r>
              <a:rPr lang="zh-CN" altLang="en-US" sz="3000" b="1" spc="-100" dirty="0">
                <a:gradFill>
                  <a:gsLst>
                    <a:gs pos="14000">
                      <a:srgbClr val="FF0000"/>
                    </a:gs>
                    <a:gs pos="94000">
                      <a:srgbClr val="790000"/>
                    </a:gs>
                    <a:gs pos="49000">
                      <a:srgbClr val="FF0000"/>
                    </a:gs>
                  </a:gsLst>
                  <a:lin ang="5400000" scaled="1"/>
                </a:gradFill>
                <a:effectLst>
                  <a:glow rad="152400">
                    <a:prstClr val="white"/>
                  </a:glow>
                </a:effectLst>
                <a:latin typeface="思源黑体 CN Normal" panose="020B0400000000000000" pitchFamily="34" charset="-122"/>
                <a:ea typeface="思源黑体 CN Normal" panose="020B0400000000000000" pitchFamily="34" charset="-122"/>
                <a:sym typeface="思源黑体 CN Normal" panose="020B0400000000000000" pitchFamily="34" charset="-122"/>
              </a:rPr>
              <a:t>不忘初心，严于律己，做一名合格的共产党员</a:t>
            </a:r>
            <a:endParaRPr lang="zh-CN" altLang="en-US" sz="3000" b="1" spc="-100" dirty="0">
              <a:gradFill>
                <a:gsLst>
                  <a:gs pos="14000">
                    <a:srgbClr val="FF0000"/>
                  </a:gs>
                  <a:gs pos="94000">
                    <a:srgbClr val="790000"/>
                  </a:gs>
                  <a:gs pos="49000">
                    <a:srgbClr val="FF0000"/>
                  </a:gs>
                </a:gsLst>
                <a:lin ang="5400000" scaled="1"/>
              </a:gradFill>
              <a:effectLst>
                <a:glow rad="152400">
                  <a:prstClr val="white"/>
                </a:glo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6506" y="719996"/>
            <a:ext cx="1598988" cy="1233301"/>
          </a:xfrm>
          <a:prstGeom prst="rect">
            <a:avLst/>
          </a:prstGeom>
        </p:spPr>
      </p:pic>
      <p:grpSp>
        <p:nvGrpSpPr>
          <p:cNvPr id="3" name="组合 2"/>
          <p:cNvGrpSpPr/>
          <p:nvPr/>
        </p:nvGrpSpPr>
        <p:grpSpPr>
          <a:xfrm>
            <a:off x="854242" y="1788159"/>
            <a:ext cx="10599821" cy="2185214"/>
            <a:chOff x="1046077" y="2269816"/>
            <a:chExt cx="7011430" cy="1877415"/>
          </a:xfrm>
        </p:grpSpPr>
        <p:sp>
          <p:nvSpPr>
            <p:cNvPr id="25" name="矩形 24"/>
            <p:cNvSpPr/>
            <p:nvPr/>
          </p:nvSpPr>
          <p:spPr>
            <a:xfrm>
              <a:off x="1046077" y="2269816"/>
              <a:ext cx="7011430" cy="1877415"/>
            </a:xfrm>
            <a:prstGeom prst="rect">
              <a:avLst/>
            </a:prstGeom>
            <a:noFill/>
          </p:spPr>
          <p:txBody>
            <a:bodyPr wrap="square" rtlCol="0">
              <a:spAutoFit/>
            </a:bodyPr>
            <a:lstStyle/>
            <a:p>
              <a:pPr algn="ctr" defTabSz="914400"/>
              <a:r>
                <a:rPr lang="zh-CN" altLang="en-US" sz="6600" b="1" dirty="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思源黑体 CN Normal" panose="020B0400000000000000" pitchFamily="34" charset="-122"/>
                </a:rPr>
                <a:t>坚守廉洁心  杜</a:t>
              </a:r>
              <a:r>
                <a:rPr lang="zh-CN" altLang="en-US" sz="6600" b="1" dirty="0" smtClean="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思源黑体 CN Normal" panose="020B0400000000000000" pitchFamily="34" charset="-122"/>
                </a:rPr>
                <a:t>绝</a:t>
              </a:r>
              <a:r>
                <a:rPr lang="zh-CN" altLang="en-US" sz="6600" b="1" dirty="0" smtClean="0">
                  <a:gradFill>
                    <a:gsLst>
                      <a:gs pos="14000">
                        <a:srgbClr val="FF0000"/>
                      </a:gs>
                      <a:gs pos="94000">
                        <a:srgbClr val="790000"/>
                      </a:gs>
                      <a:gs pos="49000">
                        <a:srgbClr val="FF0000"/>
                      </a:gs>
                    </a:gsLst>
                    <a:lin ang="5400000" scaled="1"/>
                  </a:gradFill>
                  <a:effectLst>
                    <a:glow rad="152400">
                      <a:prstClr val="white"/>
                    </a:glow>
                  </a:effectLst>
                  <a:latin typeface="思源黑体 CN Heavy" panose="020B0A00000000000000" pitchFamily="34" charset="-122"/>
                  <a:ea typeface="思源黑体 CN Heavy" panose="020B0A00000000000000" pitchFamily="34" charset="-122"/>
                  <a:sym typeface="思源黑体 CN Normal" panose="020B0400000000000000" pitchFamily="34" charset="-122"/>
                </a:rPr>
                <a:t>“</a:t>
              </a:r>
              <a:r>
                <a:rPr lang="zh-CN" altLang="en-US" sz="6600" b="1" dirty="0" smtClean="0">
                  <a:gradFill>
                    <a:gsLst>
                      <a:gs pos="14000">
                        <a:srgbClr val="FF0000"/>
                      </a:gs>
                      <a:gs pos="94000">
                        <a:srgbClr val="790000"/>
                      </a:gs>
                      <a:gs pos="49000">
                        <a:srgbClr val="FF0000"/>
                      </a:gs>
                    </a:gsLst>
                    <a:lin ang="5400000" scaled="1"/>
                  </a:gradFill>
                  <a:effectLst>
                    <a:glow rad="152400">
                      <a:prstClr val="white"/>
                    </a:glow>
                  </a:effectLst>
                  <a:latin typeface="+mj-ea"/>
                  <a:sym typeface="思源黑体 CN Normal" panose="020B0400000000000000" pitchFamily="34" charset="-122"/>
                </a:rPr>
                <a:t>微腐败</a:t>
              </a:r>
              <a:r>
                <a:rPr lang="zh-CN" altLang="en-US" sz="6600" b="1" dirty="0" smtClean="0">
                  <a:gradFill>
                    <a:gsLst>
                      <a:gs pos="14000">
                        <a:srgbClr val="FF0000"/>
                      </a:gs>
                      <a:gs pos="94000">
                        <a:srgbClr val="790000"/>
                      </a:gs>
                      <a:gs pos="49000">
                        <a:srgbClr val="FF0000"/>
                      </a:gs>
                    </a:gsLst>
                    <a:lin ang="5400000" scaled="1"/>
                  </a:gradFill>
                  <a:effectLst>
                    <a:glow rad="152400">
                      <a:prstClr val="white"/>
                    </a:glow>
                  </a:effectLst>
                  <a:latin typeface="思源黑体 CN Heavy" panose="020B0A00000000000000" pitchFamily="34" charset="-122"/>
                  <a:ea typeface="思源黑体 CN Heavy" panose="020B0A00000000000000" pitchFamily="34" charset="-122"/>
                  <a:sym typeface="思源黑体 CN Normal" panose="020B0400000000000000" pitchFamily="34" charset="-122"/>
                </a:rPr>
                <a:t>”</a:t>
              </a:r>
              <a:endParaRPr lang="zh-CN" altLang="en-US" sz="6600" dirty="0" smtClean="0"/>
            </a:p>
            <a:p>
              <a:pPr algn="ctr" defTabSz="914400"/>
              <a:endParaRPr lang="zh-CN" altLang="en-US" sz="7000" b="1" dirty="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思源黑体 CN Normal" panose="020B0400000000000000" pitchFamily="34" charset="-122"/>
              </a:endParaRPr>
            </a:p>
          </p:txBody>
        </p:sp>
        <p:sp>
          <p:nvSpPr>
            <p:cNvPr id="2" name="矩形 1"/>
            <p:cNvSpPr/>
            <p:nvPr/>
          </p:nvSpPr>
          <p:spPr>
            <a:xfrm>
              <a:off x="7222239" y="2269816"/>
              <a:ext cx="182138" cy="1004813"/>
            </a:xfrm>
            <a:prstGeom prst="rect">
              <a:avLst/>
            </a:prstGeom>
          </p:spPr>
          <p:txBody>
            <a:bodyPr wrap="none">
              <a:spAutoFit/>
            </a:bodyPr>
            <a:lstStyle/>
            <a:p>
              <a:endParaRPr lang="zh-CN" altLang="en-US" sz="7000" dirty="0"/>
            </a:p>
          </p:txBody>
        </p:sp>
      </p:grpSp>
      <p:grpSp>
        <p:nvGrpSpPr>
          <p:cNvPr id="4" name="组合 3"/>
          <p:cNvGrpSpPr/>
          <p:nvPr/>
        </p:nvGrpSpPr>
        <p:grpSpPr>
          <a:xfrm>
            <a:off x="1182105" y="2991740"/>
            <a:ext cx="9968710" cy="648000"/>
            <a:chOff x="1238865" y="823454"/>
            <a:chExt cx="9968710" cy="648000"/>
          </a:xfrm>
        </p:grpSpPr>
        <p:cxnSp>
          <p:nvCxnSpPr>
            <p:cNvPr id="19" name="直接连接符 18"/>
            <p:cNvCxnSpPr/>
            <p:nvPr/>
          </p:nvCxnSpPr>
          <p:spPr>
            <a:xfrm>
              <a:off x="1238865" y="1112012"/>
              <a:ext cx="3264309"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星形: 五角 25"/>
            <p:cNvSpPr/>
            <p:nvPr/>
          </p:nvSpPr>
          <p:spPr>
            <a:xfrm>
              <a:off x="5796645" y="823454"/>
              <a:ext cx="648000" cy="648000"/>
            </a:xfrm>
            <a:prstGeom prst="star5">
              <a:avLst/>
            </a:prstGeom>
            <a:solidFill>
              <a:srgbClr val="FF0000"/>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p:nvPr/>
          </p:nvCxnSpPr>
          <p:spPr>
            <a:xfrm>
              <a:off x="7671198" y="1112012"/>
              <a:ext cx="3536377"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8" name="星形: 五角 27"/>
            <p:cNvSpPr/>
            <p:nvPr/>
          </p:nvSpPr>
          <p:spPr>
            <a:xfrm>
              <a:off x="4527386" y="906472"/>
              <a:ext cx="468000" cy="468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星形: 五角 28"/>
            <p:cNvSpPr/>
            <p:nvPr/>
          </p:nvSpPr>
          <p:spPr>
            <a:xfrm>
              <a:off x="5112643" y="852472"/>
              <a:ext cx="576000" cy="576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星形: 五角 29"/>
            <p:cNvSpPr/>
            <p:nvPr/>
          </p:nvSpPr>
          <p:spPr>
            <a:xfrm>
              <a:off x="6516657" y="860302"/>
              <a:ext cx="576000" cy="576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星形: 五角 30"/>
            <p:cNvSpPr/>
            <p:nvPr/>
          </p:nvSpPr>
          <p:spPr>
            <a:xfrm>
              <a:off x="7167063" y="906472"/>
              <a:ext cx="468000" cy="468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Ovr>
    <a:masterClrMapping/>
  </p:clrMapOvr>
  <mc:AlternateContent xmlns:mc="http://schemas.openxmlformats.org/markup-compatibility/2006">
    <mc:Choice xmlns:p14="http://schemas.microsoft.com/office/powerpoint/2010/main" Requires="p14">
      <p:transition spd="slow" p14:dur="2000" advTm="0">
        <p14:ferris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000"/>
                            </p:stCondLst>
                            <p:childTnLst>
                              <p:par>
                                <p:cTn id="20" presetID="16" presetClass="entr" presetSubtype="37"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750"/>
                                        <p:tgtEl>
                                          <p:spTgt spid="4"/>
                                        </p:tgtEl>
                                      </p:cBhvr>
                                    </p:animEffect>
                                  </p:childTnLst>
                                </p:cTn>
                              </p:par>
                            </p:childTnLst>
                          </p:cTn>
                        </p:par>
                        <p:par>
                          <p:cTn id="23" fill="hold">
                            <p:stCondLst>
                              <p:cond delay="2000"/>
                            </p:stCondLst>
                            <p:childTnLst>
                              <p:par>
                                <p:cTn id="24" presetID="23" presetClass="entr" presetSubtype="36"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strVal val="(6*min(max(#ppt_w*#ppt_h,.3),1)-7.4)/-.7*#ppt_w"/>
                                          </p:val>
                                        </p:tav>
                                        <p:tav tm="100000">
                                          <p:val>
                                            <p:strVal val="#ppt_w"/>
                                          </p:val>
                                        </p:tav>
                                      </p:tavLst>
                                    </p:anim>
                                    <p:anim calcmode="lin" valueType="num">
                                      <p:cBhvr>
                                        <p:cTn id="27" dur="500" fill="hold"/>
                                        <p:tgtEl>
                                          <p:spTgt spid="8"/>
                                        </p:tgtEl>
                                        <p:attrNameLst>
                                          <p:attrName>ppt_h</p:attrName>
                                        </p:attrNameLst>
                                      </p:cBhvr>
                                      <p:tavLst>
                                        <p:tav tm="0">
                                          <p:val>
                                            <p:strVal val="(6*min(max(#ppt_w*#ppt_h,.3),1)-7.4)/-.7*#ppt_h"/>
                                          </p:val>
                                        </p:tav>
                                        <p:tav tm="100000">
                                          <p:val>
                                            <p:strVal val="#ppt_h"/>
                                          </p:val>
                                        </p:tav>
                                      </p:tavLst>
                                    </p:anim>
                                    <p:anim calcmode="lin" valueType="num">
                                      <p:cBhvr>
                                        <p:cTn id="28" dur="500" fill="hold"/>
                                        <p:tgtEl>
                                          <p:spTgt spid="8"/>
                                        </p:tgtEl>
                                        <p:attrNameLst>
                                          <p:attrName>ppt_x</p:attrName>
                                        </p:attrNameLst>
                                      </p:cBhvr>
                                      <p:tavLst>
                                        <p:tav tm="0">
                                          <p:val>
                                            <p:fltVal val="0.5"/>
                                          </p:val>
                                        </p:tav>
                                        <p:tav tm="100000">
                                          <p:val>
                                            <p:strVal val="#ppt_x"/>
                                          </p:val>
                                        </p:tav>
                                      </p:tavLst>
                                    </p:anim>
                                    <p:anim calcmode="lin" valueType="num">
                                      <p:cBhvr>
                                        <p:cTn id="29"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65100" numSld="999" showWhenStopped="0">
                <p:cTn id="30" repeatCount="indefinite" fill="hold" display="0">
                  <p:stCondLst>
                    <p:cond delay="indefinite"/>
                  </p:stCondLst>
                  <p:endCondLst>
                    <p:cond evt="onStopAudio" delay="0">
                      <p:tgtEl>
                        <p:sldTgt/>
                      </p:tgtEl>
                    </p:cond>
                  </p:endCondLst>
                </p:cTn>
                <p:tgtEl>
                  <p:spTgt spid="45"/>
                </p:tgtEl>
              </p:cMediaNode>
            </p:vide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92621" y="2641600"/>
            <a:ext cx="1162899" cy="1076634"/>
          </a:xfrm>
          <a:prstGeom prst="rect">
            <a:avLst/>
          </a:prstGeom>
          <a:solidFill>
            <a:srgbClr val="E60000"/>
          </a:solidFill>
          <a:ln w="19050" cap="flat" cmpd="sng" algn="ctr">
            <a:noFill/>
            <a:prstDash val="solid"/>
          </a:ln>
          <a:effectLst/>
        </p:spPr>
        <p:txBody>
          <a:bodyPr rtlCol="0" anchor="ctr"/>
          <a:lstStyle/>
          <a:p>
            <a:pPr algn="ctr" defTabSz="913765">
              <a:defRPr/>
            </a:pPr>
            <a:r>
              <a:rPr lang="zh-CN" altLang="en-US" sz="2400" b="1" dirty="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思源黑体 CN Normal" panose="020B0400000000000000" pitchFamily="34" charset="-122"/>
              </a:rPr>
              <a:t>案例一</a:t>
            </a:r>
            <a:endParaRPr lang="zh-CN" altLang="en-US" sz="2400" b="1" dirty="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思源黑体 CN Normal" panose="020B0400000000000000" pitchFamily="34" charset="-122"/>
            </a:endParaRPr>
          </a:p>
        </p:txBody>
      </p:sp>
      <p:sp>
        <p:nvSpPr>
          <p:cNvPr id="4" name="矩形 3"/>
          <p:cNvSpPr/>
          <p:nvPr/>
        </p:nvSpPr>
        <p:spPr>
          <a:xfrm>
            <a:off x="1002657" y="1757680"/>
            <a:ext cx="10214689" cy="2160211"/>
          </a:xfrm>
          <a:prstGeom prst="rect">
            <a:avLst/>
          </a:prstGeom>
          <a:noFill/>
          <a:ln w="25400" cap="flat" cmpd="sng" algn="ctr">
            <a:solidFill>
              <a:srgbClr val="C00000"/>
            </a:solidFill>
            <a:prstDash val="solid"/>
          </a:ln>
          <a:effectLst/>
        </p:spPr>
        <p:txBody>
          <a:bodyPr rtlCol="0" anchor="ctr"/>
          <a:lstStyle/>
          <a:p>
            <a:pPr algn="ctr" defTabSz="913765">
              <a:defRPr/>
            </a:pPr>
            <a:endParaRPr lang="zh-CN" altLang="en-US" sz="40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 name="矩形 4"/>
          <p:cNvSpPr/>
          <p:nvPr/>
        </p:nvSpPr>
        <p:spPr>
          <a:xfrm>
            <a:off x="2725489" y="1959361"/>
            <a:ext cx="8286338" cy="1892825"/>
          </a:xfrm>
          <a:prstGeom prst="rect">
            <a:avLst/>
          </a:prstGeom>
          <a:noFill/>
        </p:spPr>
        <p:txBody>
          <a:bodyPr wrap="square">
            <a:spAutoFit/>
          </a:bodyPr>
          <a:lstStyle/>
          <a:p>
            <a:pPr algn="just" defTabSz="913765">
              <a:lnSpc>
                <a:spcPct val="130000"/>
              </a:lnSpc>
              <a:defRPr/>
            </a:pP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安徽省黄山市黄山区谭家桥镇农技站原站长毕鹏程伙同他人套取涉农补贴资金问题。</a:t>
            </a:r>
            <a:r>
              <a:rPr lang="en-US" altLang="zh-CN"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2013</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年上半年至</a:t>
            </a:r>
            <a:r>
              <a:rPr lang="en-US" altLang="zh-CN"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2016</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年</a:t>
            </a:r>
            <a:r>
              <a:rPr lang="en-US" altLang="zh-CN"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7</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月，毕鹏程利用职务便利，伙同原谭家桥镇财政所干部许某某（另案处理），三次虚报套取谭家桥镇中墩村墩上组农场水田粮补资金</a:t>
            </a:r>
            <a:r>
              <a:rPr lang="en-US" altLang="zh-CN" sz="2000" b="1" kern="0" dirty="0">
                <a:solidFill>
                  <a:srgbClr val="C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2.8</a:t>
            </a:r>
            <a:r>
              <a:rPr lang="zh-CN" altLang="en-US" sz="2000" b="1" kern="0" dirty="0">
                <a:solidFill>
                  <a:srgbClr val="C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万</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余元，其个人从中分得</a:t>
            </a:r>
            <a:r>
              <a:rPr lang="en-US" altLang="zh-CN" sz="2000" b="1" kern="0" dirty="0">
                <a:solidFill>
                  <a:srgbClr val="C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1.4</a:t>
            </a:r>
            <a:r>
              <a:rPr lang="zh-CN" altLang="en-US" sz="2000" b="1" kern="0" dirty="0">
                <a:solidFill>
                  <a:srgbClr val="C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万</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余元。</a:t>
            </a:r>
            <a:r>
              <a:rPr lang="en-US" altLang="zh-CN"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2017</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年</a:t>
            </a:r>
            <a:r>
              <a:rPr lang="en-US" altLang="zh-CN"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9</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月，毕鹏程受到留党察看一年、行政撤职处分，违纪所得被追缴。</a:t>
            </a:r>
            <a:endParaRPr lang="en-US" altLang="zh-CN"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矩形 5"/>
          <p:cNvSpPr/>
          <p:nvPr/>
        </p:nvSpPr>
        <p:spPr>
          <a:xfrm>
            <a:off x="1092621" y="5035484"/>
            <a:ext cx="1162899" cy="1076634"/>
          </a:xfrm>
          <a:prstGeom prst="rect">
            <a:avLst/>
          </a:prstGeom>
          <a:solidFill>
            <a:srgbClr val="E60000"/>
          </a:solidFill>
          <a:ln w="19050" cap="flat" cmpd="sng" algn="ctr">
            <a:noFill/>
            <a:prstDash val="solid"/>
          </a:ln>
          <a:effectLst/>
        </p:spPr>
        <p:txBody>
          <a:bodyPr rtlCol="0" anchor="ctr"/>
          <a:lstStyle/>
          <a:p>
            <a:pPr algn="ctr" defTabSz="913765">
              <a:defRPr/>
            </a:pPr>
            <a:r>
              <a:rPr lang="zh-CN" altLang="en-US" sz="2400" b="1" dirty="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思源黑体 CN Normal" panose="020B0400000000000000" pitchFamily="34" charset="-122"/>
              </a:rPr>
              <a:t>案例二</a:t>
            </a:r>
            <a:endParaRPr lang="zh-CN" altLang="en-US" sz="2400" b="1" dirty="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思源黑体 CN Normal" panose="020B0400000000000000" pitchFamily="34" charset="-122"/>
            </a:endParaRPr>
          </a:p>
        </p:txBody>
      </p:sp>
      <p:sp>
        <p:nvSpPr>
          <p:cNvPr id="9" name="矩形 8"/>
          <p:cNvSpPr/>
          <p:nvPr/>
        </p:nvSpPr>
        <p:spPr>
          <a:xfrm>
            <a:off x="2598618" y="4457607"/>
            <a:ext cx="8275630" cy="1537665"/>
          </a:xfrm>
          <a:prstGeom prst="rect">
            <a:avLst/>
          </a:prstGeom>
          <a:noFill/>
        </p:spPr>
        <p:txBody>
          <a:bodyPr wrap="square">
            <a:spAutoFit/>
          </a:bodyPr>
          <a:lstStyle/>
          <a:p>
            <a:pPr algn="just" defTabSz="913765">
              <a:lnSpc>
                <a:spcPct val="130000"/>
              </a:lnSpc>
              <a:defRPr/>
            </a:pP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海南省乐东县利国镇望楼村党支部书记、村委会主任黎吉政套取村集体资金用于个人开支问题。</a:t>
            </a:r>
            <a:r>
              <a:rPr lang="en-US" altLang="zh-CN"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2016</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年</a:t>
            </a:r>
            <a:r>
              <a:rPr lang="en-US" altLang="zh-CN"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6</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月，黎吉政在给村民发放环境卫生整治误工补贴过程中弄虚作假，通过</a:t>
            </a:r>
            <a:r>
              <a:rPr lang="zh-CN" altLang="en-US" sz="2000" b="1" kern="0" dirty="0">
                <a:solidFill>
                  <a:srgbClr val="C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虚增天数和人次</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，套取村集体资金</a:t>
            </a:r>
            <a:r>
              <a:rPr lang="en-US" altLang="zh-CN" sz="2000" b="1" kern="0" dirty="0">
                <a:solidFill>
                  <a:srgbClr val="C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9800</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元，用于个人开支。</a:t>
            </a:r>
            <a:r>
              <a:rPr lang="en-US" altLang="zh-CN"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2017</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年</a:t>
            </a:r>
            <a:r>
              <a:rPr lang="en-US" altLang="zh-CN"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7</a:t>
            </a: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月，黎吉政受到党内严重警告处分，违纪所得被追缴。</a:t>
            </a:r>
            <a:endParaRPr lang="en-US" altLang="zh-CN"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 name="矩形 9"/>
          <p:cNvSpPr/>
          <p:nvPr/>
        </p:nvSpPr>
        <p:spPr>
          <a:xfrm>
            <a:off x="1002657" y="4126329"/>
            <a:ext cx="10214689" cy="2160211"/>
          </a:xfrm>
          <a:prstGeom prst="rect">
            <a:avLst/>
          </a:prstGeom>
          <a:noFill/>
          <a:ln w="25400" cap="flat" cmpd="sng" algn="ctr">
            <a:solidFill>
              <a:srgbClr val="C00000"/>
            </a:solidFill>
            <a:prstDash val="solid"/>
          </a:ln>
          <a:effectLst/>
        </p:spPr>
        <p:txBody>
          <a:bodyPr rtlCol="0" anchor="ctr"/>
          <a:lstStyle/>
          <a:p>
            <a:pPr algn="ctr" defTabSz="913765">
              <a:defRPr/>
            </a:pPr>
            <a:endParaRPr lang="zh-CN" altLang="en-US" sz="40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anim calcmode="lin" valueType="num">
                                      <p:cBhvr>
                                        <p:cTn id="14" dur="750" fill="hold"/>
                                        <p:tgtEl>
                                          <p:spTgt spid="5"/>
                                        </p:tgtEl>
                                        <p:attrNameLst>
                                          <p:attrName>ppt_x</p:attrName>
                                        </p:attrNameLst>
                                      </p:cBhvr>
                                      <p:tavLst>
                                        <p:tav tm="0">
                                          <p:val>
                                            <p:strVal val="#ppt_x"/>
                                          </p:val>
                                        </p:tav>
                                        <p:tav tm="100000">
                                          <p:val>
                                            <p:strVal val="#ppt_x"/>
                                          </p:val>
                                        </p:tav>
                                      </p:tavLst>
                                    </p:anim>
                                    <p:anim calcmode="lin" valueType="num">
                                      <p:cBhvr>
                                        <p:cTn id="15" dur="7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750"/>
                                        <p:tgtEl>
                                          <p:spTgt spid="9"/>
                                        </p:tgtEl>
                                      </p:cBhvr>
                                    </p:animEffect>
                                    <p:anim calcmode="lin" valueType="num">
                                      <p:cBhvr>
                                        <p:cTn id="26" dur="750" fill="hold"/>
                                        <p:tgtEl>
                                          <p:spTgt spid="9"/>
                                        </p:tgtEl>
                                        <p:attrNameLst>
                                          <p:attrName>ppt_x</p:attrName>
                                        </p:attrNameLst>
                                      </p:cBhvr>
                                      <p:tavLst>
                                        <p:tav tm="0">
                                          <p:val>
                                            <p:strVal val="#ppt_x"/>
                                          </p:val>
                                        </p:tav>
                                        <p:tav tm="100000">
                                          <p:val>
                                            <p:strVal val="#ppt_x"/>
                                          </p:val>
                                        </p:tav>
                                      </p:tavLst>
                                    </p:anim>
                                    <p:anim calcmode="lin" valueType="num">
                                      <p:cBhvr>
                                        <p:cTn id="2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301767" y="2677160"/>
            <a:ext cx="7071826" cy="2900281"/>
          </a:xfrm>
          <a:prstGeom prst="rect">
            <a:avLst/>
          </a:prstGeom>
          <a:noFill/>
        </p:spPr>
        <p:txBody>
          <a:bodyPr wrap="square">
            <a:spAutoFit/>
          </a:bodyPr>
          <a:lstStyle/>
          <a:p>
            <a:pPr algn="just" fontAlgn="base">
              <a:lnSpc>
                <a:spcPct val="150000"/>
              </a:lnSpc>
              <a:spcBef>
                <a:spcPct val="0"/>
              </a:spcBef>
              <a:spcAft>
                <a:spcPct val="0"/>
              </a:spcAft>
              <a:defRPr/>
            </a:pP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习近平总书记讲话中强调：</a:t>
            </a:r>
            <a:endPar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a:p>
            <a:pPr algn="just" fontAlgn="base">
              <a:lnSpc>
                <a:spcPct val="150000"/>
              </a:lnSpc>
              <a:spcBef>
                <a:spcPct val="0"/>
              </a:spcBef>
              <a:spcAft>
                <a:spcPct val="0"/>
              </a:spcAft>
              <a:defRPr/>
            </a:pPr>
            <a:endParaRPr lang="en-US" altLang="zh-CN" sz="2000" kern="0" dirty="0">
              <a:solidFill>
                <a:srgbClr val="FF0000"/>
              </a:solidFill>
              <a:latin typeface="思源黑体 CN Normal" panose="020B0400000000000000" pitchFamily="34" charset="-122"/>
              <a:ea typeface="思源黑体 CN Heavy" panose="020B0A00000000000000" pitchFamily="34" charset="-122"/>
              <a:cs typeface="+mn-ea"/>
              <a:sym typeface="思源黑体 CN Normal" panose="020B0400000000000000" pitchFamily="34" charset="-122"/>
            </a:endParaRPr>
          </a:p>
          <a:p>
            <a:pPr algn="just" fontAlgn="base">
              <a:lnSpc>
                <a:spcPct val="150000"/>
              </a:lnSpc>
              <a:spcBef>
                <a:spcPct val="0"/>
              </a:spcBef>
              <a:spcAft>
                <a:spcPct val="0"/>
              </a:spcAft>
              <a:defRPr/>
            </a:pPr>
            <a:r>
              <a:rPr lang="zh-CN" altLang="en-US" sz="2400" b="1" kern="0" dirty="0">
                <a:solidFill>
                  <a:srgbClr val="FF0000"/>
                </a:soli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“微腐败”也可能成为“大祸害”</a:t>
            </a:r>
            <a:endParaRPr lang="en-US" altLang="zh-CN" sz="2400" b="1" kern="0" dirty="0">
              <a:solidFill>
                <a:srgbClr val="FF0000"/>
              </a:soli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endParaRPr>
          </a:p>
          <a:p>
            <a:pPr algn="just" fontAlgn="base">
              <a:lnSpc>
                <a:spcPct val="150000"/>
              </a:lnSpc>
              <a:spcBef>
                <a:spcPct val="0"/>
              </a:spcBef>
              <a:spcAft>
                <a:spcPct val="0"/>
              </a:spcAft>
              <a:defRPr/>
            </a:pPr>
            <a:endParaRPr lang="en-US" altLang="zh-CN" sz="2000" kern="0" dirty="0">
              <a:solidFill>
                <a:prstClr val="black">
                  <a:lumMod val="95000"/>
                  <a:lumOff val="5000"/>
                </a:prstClr>
              </a:solidFill>
              <a:latin typeface="思源黑体 CN Heavy" panose="020B0A00000000000000" pitchFamily="34" charset="-122"/>
              <a:ea typeface="思源黑体 CN Normal" panose="020B0400000000000000" pitchFamily="34" charset="-122"/>
              <a:cs typeface="+mn-ea"/>
              <a:sym typeface="思源黑体 CN Normal" panose="020B0400000000000000" pitchFamily="34" charset="-122"/>
            </a:endParaRPr>
          </a:p>
          <a:p>
            <a:pPr algn="just" fontAlgn="base">
              <a:lnSpc>
                <a:spcPct val="150000"/>
              </a:lnSpc>
              <a:spcBef>
                <a:spcPct val="0"/>
              </a:spcBef>
              <a:spcAft>
                <a:spcPct val="0"/>
              </a:spcAft>
              <a:defRPr/>
            </a:pP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它损害的是老百姓切身利益，啃食的是群众获得感，挥霍的是基层群众对党的信任。</a:t>
            </a:r>
            <a:endParaRPr lang="en-US" altLang="zh-CN" sz="2000" b="1" kern="0" dirty="0">
              <a:solidFill>
                <a:srgbClr val="E6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7" name="矩形: 圆角 6"/>
          <p:cNvSpPr/>
          <p:nvPr/>
        </p:nvSpPr>
        <p:spPr>
          <a:xfrm>
            <a:off x="1966078" y="1799713"/>
            <a:ext cx="8823842" cy="422516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12"/>
          <p:cNvSpPr/>
          <p:nvPr/>
        </p:nvSpPr>
        <p:spPr>
          <a:xfrm>
            <a:off x="1966078" y="1723588"/>
            <a:ext cx="8823842" cy="598015"/>
          </a:xfrm>
          <a:prstGeom prst="roundRect">
            <a:avLst/>
          </a:prstGeom>
          <a:solidFill>
            <a:srgbClr val="C00000"/>
          </a:solidFill>
          <a:ln w="1270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r>
              <a:rPr lang="zh-CN" altLang="en-US" sz="3200" b="1" kern="0" dirty="0">
                <a:gradFill>
                  <a:gsLst>
                    <a:gs pos="31000">
                      <a:srgbClr val="5B9BD5">
                        <a:lumMod val="5000"/>
                        <a:lumOff val="95000"/>
                      </a:srgbClr>
                    </a:gs>
                    <a:gs pos="85000">
                      <a:srgbClr val="FFFF00"/>
                    </a:gs>
                  </a:gsLst>
                  <a:lin ang="5400000" scaled="1"/>
                </a:gradFill>
                <a:ea typeface="思源黑体 CN Heavy" panose="020B0A00000000000000" pitchFamily="34" charset="-122"/>
                <a:sym typeface="思源黑体 CN Normal" panose="020B0400000000000000" pitchFamily="34" charset="-122"/>
              </a:rPr>
              <a:t>“微腐败”危在人心</a:t>
            </a:r>
            <a:endParaRPr lang="zh-CN" altLang="en-US" sz="3200" b="1" kern="0" dirty="0">
              <a:gradFill>
                <a:gsLst>
                  <a:gs pos="31000">
                    <a:srgbClr val="5B9BD5">
                      <a:lumMod val="5000"/>
                      <a:lumOff val="95000"/>
                    </a:srgbClr>
                  </a:gs>
                  <a:gs pos="85000">
                    <a:srgbClr val="FFFF00"/>
                  </a:gs>
                </a:gsLst>
                <a:lin ang="5400000" scaled="1"/>
              </a:gradFill>
              <a:ea typeface="思源黑体 CN Heavy" panose="020B0A00000000000000" pitchFamily="34" charset="-122"/>
              <a:sym typeface="思源黑体 CN Normal" panose="020B0400000000000000" pitchFamily="34" charset="-122"/>
            </a:endParaRPr>
          </a:p>
        </p:txBody>
      </p:sp>
      <p:pic>
        <p:nvPicPr>
          <p:cNvPr id="9" name="图形 8" descr="4520360"/>
          <p:cNvPicPr>
            <a:picLocks noChangeAspect="1"/>
          </p:cNvPicPr>
          <p:nvPr/>
        </p:nvPicPr>
        <p:blipFill>
          <a:blip r:embed="rId1" cstate="print"/>
          <a:stretch>
            <a:fillRect/>
          </a:stretch>
        </p:blipFill>
        <p:spPr>
          <a:xfrm>
            <a:off x="2387367" y="2514600"/>
            <a:ext cx="914400" cy="9144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anim calcmode="lin" valueType="num">
                                      <p:cBhvr>
                                        <p:cTn id="11" dur="750" fill="hold"/>
                                        <p:tgtEl>
                                          <p:spTgt spid="7"/>
                                        </p:tgtEl>
                                        <p:attrNameLst>
                                          <p:attrName>ppt_x</p:attrName>
                                        </p:attrNameLst>
                                      </p:cBhvr>
                                      <p:tavLst>
                                        <p:tav tm="0">
                                          <p:val>
                                            <p:strVal val="#ppt_x"/>
                                          </p:val>
                                        </p:tav>
                                        <p:tav tm="100000">
                                          <p:val>
                                            <p:strVal val="#ppt_x"/>
                                          </p:val>
                                        </p:tav>
                                      </p:tavLst>
                                    </p:anim>
                                    <p:anim calcmode="lin" valueType="num">
                                      <p:cBhvr>
                                        <p:cTn id="12" dur="75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750"/>
                                        <p:tgtEl>
                                          <p:spTgt spid="9"/>
                                        </p:tgtEl>
                                      </p:cBhvr>
                                    </p:animEffect>
                                    <p:anim calcmode="lin" valueType="num">
                                      <p:cBhvr>
                                        <p:cTn id="17" dur="750" fill="hold"/>
                                        <p:tgtEl>
                                          <p:spTgt spid="9"/>
                                        </p:tgtEl>
                                        <p:attrNameLst>
                                          <p:attrName>ppt_x</p:attrName>
                                        </p:attrNameLst>
                                      </p:cBhvr>
                                      <p:tavLst>
                                        <p:tav tm="0">
                                          <p:val>
                                            <p:strVal val="#ppt_x"/>
                                          </p:val>
                                        </p:tav>
                                        <p:tav tm="100000">
                                          <p:val>
                                            <p:strVal val="#ppt_x"/>
                                          </p:val>
                                        </p:tav>
                                      </p:tavLst>
                                    </p:anim>
                                    <p:anim calcmode="lin" valueType="num">
                                      <p:cBhvr>
                                        <p:cTn id="18" dur="75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anim calcmode="lin" valueType="num">
                                      <p:cBhvr>
                                        <p:cTn id="23" dur="750" fill="hold"/>
                                        <p:tgtEl>
                                          <p:spTgt spid="6"/>
                                        </p:tgtEl>
                                        <p:attrNameLst>
                                          <p:attrName>ppt_x</p:attrName>
                                        </p:attrNameLst>
                                      </p:cBhvr>
                                      <p:tavLst>
                                        <p:tav tm="0">
                                          <p:val>
                                            <p:strVal val="#ppt_x"/>
                                          </p:val>
                                        </p:tav>
                                        <p:tav tm="100000">
                                          <p:val>
                                            <p:strVal val="#ppt_x"/>
                                          </p:val>
                                        </p:tav>
                                      </p:tavLst>
                                    </p:anim>
                                    <p:anim calcmode="lin" valueType="num">
                                      <p:cBhvr>
                                        <p:cTn id="2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833120" y="2264705"/>
            <a:ext cx="8715373" cy="3109935"/>
          </a:xfrm>
          <a:prstGeom prst="rect">
            <a:avLst/>
          </a:prstGeom>
          <a:noFill/>
          <a:ln w="25400" cap="flat" cmpd="sng" algn="ctr">
            <a:solidFill>
              <a:srgbClr val="C00000"/>
            </a:solidFill>
            <a:prstDash val="solid"/>
            <a:miter lim="800000"/>
          </a:ln>
          <a:effectLst/>
        </p:spPr>
        <p:txBody>
          <a:bodyPr rtlCol="0" anchor="ctr"/>
          <a:lstStyle/>
          <a:p>
            <a:pPr algn="ctr" defTabSz="914400">
              <a:defRPr/>
            </a:pPr>
            <a:endParaRPr lang="zh-CN" altLang="en-US" sz="40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矩形 7"/>
          <p:cNvSpPr/>
          <p:nvPr/>
        </p:nvSpPr>
        <p:spPr>
          <a:xfrm>
            <a:off x="3715657" y="1655066"/>
            <a:ext cx="8384903" cy="1047751"/>
          </a:xfrm>
          <a:prstGeom prst="rect">
            <a:avLst/>
          </a:prstGeom>
          <a:gradFill flip="none" rotWithShape="1">
            <a:gsLst>
              <a:gs pos="15000">
                <a:srgbClr val="C00000"/>
              </a:gs>
              <a:gs pos="94853">
                <a:srgbClr val="8A0000"/>
              </a:gs>
              <a:gs pos="66000">
                <a:srgbClr val="FF0000"/>
              </a:gs>
            </a:gsLst>
            <a:lin ang="189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defTabSz="914400">
              <a:defRPr/>
            </a:pPr>
            <a:endParaRPr lang="zh-CN" altLang="en-US" sz="5000" kern="0" dirty="0">
              <a:solidFill>
                <a:srgbClr val="FFF9E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9" name="组合 8"/>
          <p:cNvGrpSpPr/>
          <p:nvPr/>
        </p:nvGrpSpPr>
        <p:grpSpPr>
          <a:xfrm>
            <a:off x="4062241" y="1842391"/>
            <a:ext cx="6555772" cy="1047750"/>
            <a:chOff x="4062241" y="1934017"/>
            <a:chExt cx="6555772" cy="1047750"/>
          </a:xfrm>
        </p:grpSpPr>
        <p:sp>
          <p:nvSpPr>
            <p:cNvPr id="10" name="矩形 9"/>
            <p:cNvSpPr/>
            <p:nvPr/>
          </p:nvSpPr>
          <p:spPr>
            <a:xfrm>
              <a:off x="4062241" y="1982571"/>
              <a:ext cx="5694531" cy="523220"/>
            </a:xfrm>
            <a:prstGeom prst="rect">
              <a:avLst/>
            </a:prstGeom>
          </p:spPr>
          <p:txBody>
            <a:bodyPr wrap="square">
              <a:spAutoFit/>
            </a:bodyPr>
            <a:lstStyle/>
            <a:p>
              <a:pPr defTabSz="914400"/>
              <a:r>
                <a:rPr lang="zh-CN" altLang="en-US" sz="2800" b="1" kern="0" dirty="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“微腐败”本质上是一种潜规则</a:t>
              </a:r>
              <a:endParaRPr lang="zh-CN" altLang="en-US" sz="2800" b="1" kern="0" dirty="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椭圆 10"/>
            <p:cNvSpPr/>
            <p:nvPr/>
          </p:nvSpPr>
          <p:spPr>
            <a:xfrm>
              <a:off x="9570263" y="1934017"/>
              <a:ext cx="1047750" cy="1047750"/>
            </a:xfrm>
            <a:prstGeom prst="ellipse">
              <a:avLst/>
            </a:prstGeom>
            <a:solidFill>
              <a:srgbClr val="FFFDFB"/>
            </a:solidFill>
            <a:ln w="12700" cap="flat" cmpd="sng" algn="ctr">
              <a:noFill/>
              <a:prstDash val="solid"/>
              <a:miter lim="800000"/>
            </a:ln>
            <a:effectLst/>
          </p:spPr>
          <p:txBody>
            <a:bodyPr rtlCol="0" anchor="ctr"/>
            <a:lstStyle/>
            <a:p>
              <a:pPr algn="ctr" defTabSz="914400">
                <a:defRPr/>
              </a:pPr>
              <a:r>
                <a:rPr lang="en-US" altLang="zh-CN" sz="7000" b="1" kern="0" dirty="0">
                  <a:solidFill>
                    <a:srgbClr val="E6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1</a:t>
              </a:r>
              <a:endParaRPr lang="zh-CN" altLang="en-US" sz="7000" b="1" kern="0" dirty="0">
                <a:solidFill>
                  <a:srgbClr val="E6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22" name="矩形 21"/>
          <p:cNvSpPr/>
          <p:nvPr/>
        </p:nvSpPr>
        <p:spPr>
          <a:xfrm>
            <a:off x="934583" y="2681843"/>
            <a:ext cx="8457473" cy="2594685"/>
          </a:xfrm>
          <a:prstGeom prst="rect">
            <a:avLst/>
          </a:prstGeom>
          <a:noFill/>
        </p:spPr>
        <p:txBody>
          <a:bodyPr wrap="square">
            <a:spAutoFit/>
          </a:bodyPr>
          <a:lstStyle/>
          <a:p>
            <a:pPr algn="just" defTabSz="914400">
              <a:lnSpc>
                <a:spcPct val="114000"/>
              </a:lnSpc>
            </a:pPr>
            <a:r>
              <a:rPr lang="zh-CN" altLang="en-US" kern="0" dirty="0">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基层干部上门看望带点礼物，逢年过节请客吃饭，红白喜事收受礼金等。很多人认为这些行为是人之常情，甚至觉得招待、吃请、送礼、送钱是增进关系和礼尚往来的需要。</a:t>
            </a:r>
            <a:endParaRPr lang="en-US" altLang="zh-CN" kern="0" dirty="0">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a:p>
            <a:pPr algn="just" defTabSz="914400">
              <a:lnSpc>
                <a:spcPct val="114000"/>
              </a:lnSpc>
            </a:pPr>
            <a:r>
              <a:rPr lang="zh-CN" altLang="en-US" kern="0" dirty="0">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对于那些看似“合情合理”，又被冠名为“辛苦费”、“劳务费”、“人情礼”的微腐败行为，群众貌似已司空见惯，习以为常，无形助长了“微腐败”的歪风邪气。平日里基层员工与群众打交道最多，侵犯群众的利益也最直接，影响也最坏，危害范围也最广。人们常说：“大老虎太远，而苍蝇直接扑面”，这突出反映了基层“微腐败”的严重性。</a:t>
            </a:r>
            <a:endParaRPr lang="en-US" altLang="zh-CN" b="1" kern="0" dirty="0">
              <a:solidFill>
                <a:srgbClr val="C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2" name="矩形 11"/>
          <p:cNvSpPr/>
          <p:nvPr/>
        </p:nvSpPr>
        <p:spPr>
          <a:xfrm>
            <a:off x="3328127" y="5172493"/>
            <a:ext cx="8457473" cy="1197827"/>
          </a:xfrm>
          <a:prstGeom prst="rect">
            <a:avLst/>
          </a:prstGeom>
          <a:solidFill>
            <a:schemeClr val="bg1"/>
          </a:solidFill>
          <a:ln w="25400" cap="flat" cmpd="sng" algn="ctr">
            <a:solidFill>
              <a:srgbClr val="C00000"/>
            </a:solidFill>
            <a:prstDash val="solid"/>
            <a:miter lim="800000"/>
          </a:ln>
          <a:effectLst/>
        </p:spPr>
        <p:txBody>
          <a:bodyPr rtlCol="0" anchor="ctr"/>
          <a:lstStyle/>
          <a:p>
            <a:pPr algn="ctr" defTabSz="914400">
              <a:defRPr/>
            </a:pPr>
            <a:endParaRPr lang="zh-CN" altLang="en-US" sz="40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1"/>
          <p:nvPr/>
        </p:nvSpPr>
        <p:spPr>
          <a:xfrm>
            <a:off x="3496491" y="5460646"/>
            <a:ext cx="8181703" cy="677108"/>
          </a:xfrm>
          <a:prstGeom prst="rect">
            <a:avLst/>
          </a:prstGeom>
          <a:noFill/>
        </p:spPr>
        <p:txBody>
          <a:bodyPr wrap="square" rtlCol="0">
            <a:spAutoFit/>
          </a:bodyPr>
          <a:lstStyle/>
          <a:p>
            <a:r>
              <a:rPr lang="zh-CN" altLang="en-US" kern="0" dirty="0">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基层的“微腐败”相比“大老虎”而言，往往是显得微不足道，“微腐败”虽然涉及的财务金额小、数量少，但对</a:t>
            </a:r>
            <a:r>
              <a:rPr lang="zh-CN" altLang="en-US" sz="2000" b="1" kern="0" dirty="0">
                <a:solidFill>
                  <a:srgbClr val="C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党员干部的腐蚀危害是不容忽视的</a:t>
            </a:r>
            <a:r>
              <a:rPr lang="zh-CN" altLang="en-US" kern="0" dirty="0">
                <a:solidFill>
                  <a:srgbClr val="C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750"/>
                                        <p:tgtEl>
                                          <p:spTgt spid="22"/>
                                        </p:tgtEl>
                                      </p:cBhvr>
                                    </p:animEffect>
                                    <p:anim calcmode="lin" valueType="num">
                                      <p:cBhvr>
                                        <p:cTn id="21" dur="750" fill="hold"/>
                                        <p:tgtEl>
                                          <p:spTgt spid="22"/>
                                        </p:tgtEl>
                                        <p:attrNameLst>
                                          <p:attrName>ppt_x</p:attrName>
                                        </p:attrNameLst>
                                      </p:cBhvr>
                                      <p:tavLst>
                                        <p:tav tm="0">
                                          <p:val>
                                            <p:strVal val="#ppt_x"/>
                                          </p:val>
                                        </p:tav>
                                        <p:tav tm="100000">
                                          <p:val>
                                            <p:strVal val="#ppt_x"/>
                                          </p:val>
                                        </p:tav>
                                      </p:tavLst>
                                    </p:anim>
                                    <p:anim calcmode="lin" valueType="num">
                                      <p:cBhvr>
                                        <p:cTn id="22" dur="750" fill="hold"/>
                                        <p:tgtEl>
                                          <p:spTgt spid="22"/>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750"/>
                                        <p:tgtEl>
                                          <p:spTgt spid="2"/>
                                        </p:tgtEl>
                                      </p:cBhvr>
                                    </p:animEffect>
                                    <p:anim calcmode="lin" valueType="num">
                                      <p:cBhvr>
                                        <p:cTn id="32" dur="750" fill="hold"/>
                                        <p:tgtEl>
                                          <p:spTgt spid="2"/>
                                        </p:tgtEl>
                                        <p:attrNameLst>
                                          <p:attrName>ppt_x</p:attrName>
                                        </p:attrNameLst>
                                      </p:cBhvr>
                                      <p:tavLst>
                                        <p:tav tm="0">
                                          <p:val>
                                            <p:strVal val="#ppt_x"/>
                                          </p:val>
                                        </p:tav>
                                        <p:tav tm="100000">
                                          <p:val>
                                            <p:strVal val="#ppt_x"/>
                                          </p:val>
                                        </p:tav>
                                      </p:tavLst>
                                    </p:anim>
                                    <p:anim calcmode="lin" valueType="num">
                                      <p:cBhvr>
                                        <p:cTn id="33"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P spid="22" grpId="0"/>
      <p:bldP spid="12"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1661042"/>
            <a:ext cx="8484222" cy="1047600"/>
          </a:xfrm>
          <a:prstGeom prst="rect">
            <a:avLst/>
          </a:prstGeom>
          <a:gradFill flip="none" rotWithShape="1">
            <a:gsLst>
              <a:gs pos="15000">
                <a:srgbClr val="C00000"/>
              </a:gs>
              <a:gs pos="94853">
                <a:srgbClr val="8A0000"/>
              </a:gs>
              <a:gs pos="66000">
                <a:srgbClr val="FF0000"/>
              </a:gs>
            </a:gsLst>
            <a:lin ang="189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defTabSz="914400"/>
            <a:endParaRPr lang="zh-CN" altLang="en-US" sz="5000" kern="0">
              <a:solidFill>
                <a:srgbClr val="FFF9EF"/>
              </a:solidFill>
              <a:ea typeface="思源黑体 CN Normal" panose="020B0400000000000000" pitchFamily="34" charset="-122"/>
              <a:sym typeface="思源黑体 CN Normal" panose="020B0400000000000000" pitchFamily="34" charset="-122"/>
            </a:endParaRPr>
          </a:p>
        </p:txBody>
      </p:sp>
      <p:grpSp>
        <p:nvGrpSpPr>
          <p:cNvPr id="4" name="组合 3"/>
          <p:cNvGrpSpPr/>
          <p:nvPr/>
        </p:nvGrpSpPr>
        <p:grpSpPr>
          <a:xfrm>
            <a:off x="386080" y="1701501"/>
            <a:ext cx="7730083" cy="1194616"/>
            <a:chOff x="3291691" y="1787151"/>
            <a:chExt cx="7730083" cy="1194616"/>
          </a:xfrm>
        </p:grpSpPr>
        <p:sp>
          <p:nvSpPr>
            <p:cNvPr id="5" name="矩形 4"/>
            <p:cNvSpPr/>
            <p:nvPr/>
          </p:nvSpPr>
          <p:spPr>
            <a:xfrm>
              <a:off x="3291691" y="1787151"/>
              <a:ext cx="6482715" cy="954107"/>
            </a:xfrm>
            <a:prstGeom prst="rect">
              <a:avLst/>
            </a:prstGeom>
          </p:spPr>
          <p:txBody>
            <a:bodyPr wrap="square">
              <a:spAutoFit/>
            </a:bodyPr>
            <a:lstStyle/>
            <a:p>
              <a:r>
                <a:rPr lang="zh-CN" altLang="en-US" sz="2800" b="1" kern="0" dirty="0">
                  <a:solidFill>
                    <a:srgbClr val="FFFDFB"/>
                  </a:solidFill>
                  <a:ea typeface="思源黑体 CN Normal" panose="020B0400000000000000" pitchFamily="34" charset="-122"/>
                  <a:sym typeface="思源黑体 CN Normal" panose="020B0400000000000000" pitchFamily="34" charset="-122"/>
                </a:rPr>
                <a:t>思想决定行为，行为决定习惯，习惯决定命运</a:t>
              </a:r>
              <a:endParaRPr lang="zh-CN" altLang="en-US" sz="2800" b="1" kern="0" dirty="0">
                <a:solidFill>
                  <a:srgbClr val="FFFDFB"/>
                </a:solidFill>
                <a:ea typeface="思源黑体 CN Normal" panose="020B0400000000000000" pitchFamily="34" charset="-122"/>
                <a:sym typeface="思源黑体 CN Normal" panose="020B0400000000000000" pitchFamily="34" charset="-122"/>
              </a:endParaRPr>
            </a:p>
          </p:txBody>
        </p:sp>
        <p:sp>
          <p:nvSpPr>
            <p:cNvPr id="6" name="椭圆 5"/>
            <p:cNvSpPr/>
            <p:nvPr/>
          </p:nvSpPr>
          <p:spPr>
            <a:xfrm>
              <a:off x="9974024" y="1934017"/>
              <a:ext cx="1047750" cy="1047750"/>
            </a:xfrm>
            <a:prstGeom prst="ellipse">
              <a:avLst/>
            </a:prstGeom>
            <a:solidFill>
              <a:srgbClr val="FFFDFB"/>
            </a:solidFill>
            <a:ln w="12700" cap="flat" cmpd="sng" algn="ctr">
              <a:noFill/>
              <a:prstDash val="solid"/>
              <a:miter lim="800000"/>
            </a:ln>
            <a:effectLst/>
          </p:spPr>
          <p:txBody>
            <a:bodyPr rtlCol="0" anchor="ctr"/>
            <a:lstStyle/>
            <a:p>
              <a:pPr algn="ctr">
                <a:defRPr/>
              </a:pPr>
              <a:r>
                <a:rPr lang="en-US" altLang="zh-CN" sz="7000" b="1" kern="0" dirty="0">
                  <a:solidFill>
                    <a:srgbClr val="E6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2</a:t>
              </a:r>
              <a:endParaRPr lang="zh-CN" altLang="en-US" sz="7000" b="1" kern="0" dirty="0">
                <a:solidFill>
                  <a:srgbClr val="E6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8" name="矩形 7"/>
          <p:cNvSpPr/>
          <p:nvPr/>
        </p:nvSpPr>
        <p:spPr>
          <a:xfrm>
            <a:off x="1307805" y="3264792"/>
            <a:ext cx="9650456" cy="2353688"/>
          </a:xfrm>
          <a:prstGeom prst="rect">
            <a:avLst/>
          </a:prstGeom>
          <a:noFill/>
          <a:ln w="25400" cap="flat" cmpd="sng" algn="ctr">
            <a:solidFill>
              <a:srgbClr val="C00000"/>
            </a:solidFill>
            <a:prstDash val="solid"/>
            <a:miter lim="800000"/>
          </a:ln>
          <a:effectLst/>
        </p:spPr>
        <p:txBody>
          <a:bodyPr rtlCol="0" anchor="ctr"/>
          <a:lstStyle/>
          <a:p>
            <a:pPr algn="ctr" defTabSz="914400">
              <a:defRPr/>
            </a:pPr>
            <a:endParaRPr lang="zh-CN" altLang="en-US" sz="40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矩形 8"/>
          <p:cNvSpPr/>
          <p:nvPr/>
        </p:nvSpPr>
        <p:spPr>
          <a:xfrm>
            <a:off x="1380819" y="3410067"/>
            <a:ext cx="9467758" cy="2161617"/>
          </a:xfrm>
          <a:prstGeom prst="rect">
            <a:avLst/>
          </a:prstGeom>
          <a:noFill/>
        </p:spPr>
        <p:txBody>
          <a:bodyPr wrap="square">
            <a:spAutoFit/>
          </a:bodyPr>
          <a:lstStyle/>
          <a:p>
            <a:pPr algn="just" defTabSz="914400">
              <a:lnSpc>
                <a:spcPct val="150000"/>
              </a:lnSpc>
            </a:pPr>
            <a:r>
              <a:rPr lang="zh-CN" altLang="en-US" kern="0" dirty="0">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一旦有了贪欲堕落之心，腐败的种子就会在心底萌芽，使你一步步跌落深渊。</a:t>
            </a:r>
            <a:endParaRPr lang="en-US" altLang="zh-CN" kern="0" dirty="0">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a:p>
            <a:pPr algn="just" defTabSz="914400">
              <a:lnSpc>
                <a:spcPct val="150000"/>
              </a:lnSpc>
            </a:pPr>
            <a:r>
              <a:rPr lang="zh-CN" altLang="en-US" kern="0" dirty="0">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一个党员干部的腐化堕落，很多时候是从“微腐败”开始的，“偶尔用下公车、拿条烟”，恰恰这些微不足道的小事，使得一个个党员干部放松了思想觉悟，长久之后让腐败变得习以为常，心中也就没有纪律底线</a:t>
            </a:r>
            <a:endParaRPr lang="en-US" altLang="zh-CN" sz="2000" kern="0" dirty="0">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a:p>
            <a:pPr algn="just" defTabSz="914400">
              <a:lnSpc>
                <a:spcPct val="150000"/>
              </a:lnSpc>
            </a:pPr>
            <a:r>
              <a:rPr lang="zh-CN" altLang="en-US" sz="2000" b="1" kern="0" dirty="0">
                <a:solidFill>
                  <a:srgbClr val="FF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最终走上违纪、甚至犯罪的道路。</a:t>
            </a:r>
            <a:endParaRPr lang="en-US" altLang="zh-CN" sz="2200" b="1" kern="0" dirty="0">
              <a:solidFill>
                <a:srgbClr val="FF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47903" y="2392922"/>
            <a:ext cx="8715373" cy="3109935"/>
          </a:xfrm>
          <a:prstGeom prst="rect">
            <a:avLst/>
          </a:prstGeom>
          <a:noFill/>
          <a:ln w="25400" cap="flat" cmpd="sng" algn="ctr">
            <a:solidFill>
              <a:srgbClr val="C00000"/>
            </a:solidFill>
            <a:prstDash val="solid"/>
            <a:miter lim="800000"/>
          </a:ln>
          <a:effectLst/>
        </p:spPr>
        <p:txBody>
          <a:bodyPr rtlCol="0" anchor="ctr"/>
          <a:lstStyle/>
          <a:p>
            <a:pPr algn="ctr" defTabSz="914400">
              <a:defRPr/>
            </a:pPr>
            <a:endParaRPr lang="zh-CN" altLang="en-US" sz="40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矩形 7"/>
          <p:cNvSpPr/>
          <p:nvPr/>
        </p:nvSpPr>
        <p:spPr>
          <a:xfrm>
            <a:off x="3715657" y="1655066"/>
            <a:ext cx="8476343" cy="1047600"/>
          </a:xfrm>
          <a:prstGeom prst="rect">
            <a:avLst/>
          </a:prstGeom>
          <a:gradFill flip="none" rotWithShape="1">
            <a:gsLst>
              <a:gs pos="15000">
                <a:srgbClr val="C00000"/>
              </a:gs>
              <a:gs pos="94853">
                <a:srgbClr val="8A0000"/>
              </a:gs>
              <a:gs pos="66000">
                <a:srgbClr val="FF0000"/>
              </a:gs>
            </a:gsLst>
            <a:lin ang="189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defTabSz="914400"/>
            <a:endParaRPr lang="zh-CN" altLang="en-US" sz="5000" kern="0">
              <a:solidFill>
                <a:srgbClr val="FFF9EF"/>
              </a:solidFill>
              <a:ea typeface="思源黑体 CN Normal" panose="020B0400000000000000" pitchFamily="34" charset="-122"/>
              <a:sym typeface="思源黑体 CN Normal" panose="020B0400000000000000" pitchFamily="34" charset="-122"/>
            </a:endParaRPr>
          </a:p>
        </p:txBody>
      </p:sp>
      <p:grpSp>
        <p:nvGrpSpPr>
          <p:cNvPr id="9" name="组合 8"/>
          <p:cNvGrpSpPr/>
          <p:nvPr/>
        </p:nvGrpSpPr>
        <p:grpSpPr>
          <a:xfrm>
            <a:off x="4816495" y="1842391"/>
            <a:ext cx="5801518" cy="1047750"/>
            <a:chOff x="4816495" y="1934017"/>
            <a:chExt cx="5801518" cy="1047750"/>
          </a:xfrm>
        </p:grpSpPr>
        <p:sp>
          <p:nvSpPr>
            <p:cNvPr id="10" name="矩形 9"/>
            <p:cNvSpPr/>
            <p:nvPr/>
          </p:nvSpPr>
          <p:spPr>
            <a:xfrm>
              <a:off x="4816495" y="2008882"/>
              <a:ext cx="5694531" cy="523220"/>
            </a:xfrm>
            <a:prstGeom prst="rect">
              <a:avLst/>
            </a:prstGeom>
          </p:spPr>
          <p:txBody>
            <a:bodyPr wrap="square">
              <a:spAutoFit/>
            </a:bodyPr>
            <a:lstStyle/>
            <a:p>
              <a:pPr defTabSz="914400"/>
              <a:r>
                <a:rPr lang="zh-CN" altLang="en-US" sz="2800" b="1" kern="0" dirty="0">
                  <a:solidFill>
                    <a:srgbClr val="FFFDFB"/>
                  </a:solidFill>
                  <a:ea typeface="思源黑体 CN Normal" panose="020B0400000000000000" pitchFamily="34" charset="-122"/>
                  <a:sym typeface="思源黑体 CN Normal" panose="020B0400000000000000" pitchFamily="34" charset="-122"/>
                </a:rPr>
                <a:t>“微腐败”是一种瘟疫</a:t>
              </a:r>
              <a:endParaRPr lang="zh-CN" altLang="en-US" sz="2800" b="1" kern="0" dirty="0">
                <a:solidFill>
                  <a:srgbClr val="FFFDFB"/>
                </a:solidFill>
                <a:ea typeface="思源黑体 CN Normal" panose="020B0400000000000000" pitchFamily="34" charset="-122"/>
                <a:sym typeface="思源黑体 CN Normal" panose="020B0400000000000000" pitchFamily="34" charset="-122"/>
              </a:endParaRPr>
            </a:p>
          </p:txBody>
        </p:sp>
        <p:sp>
          <p:nvSpPr>
            <p:cNvPr id="11" name="椭圆 10"/>
            <p:cNvSpPr/>
            <p:nvPr/>
          </p:nvSpPr>
          <p:spPr>
            <a:xfrm>
              <a:off x="9570263" y="1934017"/>
              <a:ext cx="1047750" cy="1047750"/>
            </a:xfrm>
            <a:prstGeom prst="ellipse">
              <a:avLst/>
            </a:prstGeom>
            <a:solidFill>
              <a:srgbClr val="FFFDFB"/>
            </a:solidFill>
            <a:ln w="12700" cap="flat" cmpd="sng" algn="ctr">
              <a:noFill/>
              <a:prstDash val="solid"/>
              <a:miter lim="800000"/>
            </a:ln>
            <a:effectLst/>
          </p:spPr>
          <p:txBody>
            <a:bodyPr rtlCol="0" anchor="ctr"/>
            <a:lstStyle/>
            <a:p>
              <a:pPr algn="ctr" defTabSz="914400">
                <a:defRPr/>
              </a:pPr>
              <a:r>
                <a:rPr lang="en-US" altLang="zh-CN" sz="7000" b="1" kern="0" dirty="0">
                  <a:solidFill>
                    <a:srgbClr val="E6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3</a:t>
              </a:r>
              <a:endParaRPr lang="zh-CN" altLang="en-US" sz="7000" b="1" kern="0" dirty="0">
                <a:solidFill>
                  <a:srgbClr val="E6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22" name="矩形 21"/>
          <p:cNvSpPr/>
          <p:nvPr/>
        </p:nvSpPr>
        <p:spPr>
          <a:xfrm>
            <a:off x="747903" y="2925245"/>
            <a:ext cx="8630760" cy="1989327"/>
          </a:xfrm>
          <a:prstGeom prst="rect">
            <a:avLst/>
          </a:prstGeom>
          <a:noFill/>
        </p:spPr>
        <p:txBody>
          <a:bodyPr wrap="square">
            <a:spAutoFit/>
          </a:bodyPr>
          <a:lstStyle/>
          <a:p>
            <a:pPr algn="just" defTabSz="914400">
              <a:lnSpc>
                <a:spcPct val="140000"/>
              </a:lnSpc>
            </a:pPr>
            <a:r>
              <a:rPr lang="zh-CN" altLang="en-US"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kern="0" dirty="0">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微腐败”是一种瘟疫，它会慢慢地寄生于那些意志力薄弱的党员干部身上，一旦传播开来形成不良风气，就会扰乱企业的廉洁氛围，带坏企业的党风政风，破坏企业的稳定性和竞争力。如果把我们的企业比作一座高楼大厦，那“微腐败”就犹如大厦根基中的蛀虫，如果任由蛀虫的不断侵蚀，一旦根基被掏空，大厦将轰然倒塌，我们赖以生存的企业也将随之而去。</a:t>
            </a:r>
            <a:endParaRPr lang="en-US" altLang="zh-CN" b="1" kern="0" dirty="0">
              <a:solidFill>
                <a:srgbClr val="FF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 name="矩形 12"/>
          <p:cNvSpPr/>
          <p:nvPr/>
        </p:nvSpPr>
        <p:spPr>
          <a:xfrm>
            <a:off x="3435023" y="5242565"/>
            <a:ext cx="8457473" cy="1197827"/>
          </a:xfrm>
          <a:prstGeom prst="rect">
            <a:avLst/>
          </a:prstGeom>
          <a:solidFill>
            <a:schemeClr val="bg1"/>
          </a:solidFill>
          <a:ln w="25400" cap="flat" cmpd="sng" algn="ctr">
            <a:solidFill>
              <a:srgbClr val="C00000"/>
            </a:solidFill>
            <a:prstDash val="solid"/>
            <a:miter lim="800000"/>
          </a:ln>
          <a:effectLst/>
        </p:spPr>
        <p:txBody>
          <a:bodyPr rtlCol="0" anchor="ctr"/>
          <a:lstStyle/>
          <a:p>
            <a:pPr algn="ctr" defTabSz="914400">
              <a:defRPr/>
            </a:pPr>
            <a:endParaRPr lang="zh-CN" altLang="en-US" sz="40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1"/>
          <p:nvPr/>
        </p:nvSpPr>
        <p:spPr>
          <a:xfrm>
            <a:off x="3792583" y="5487536"/>
            <a:ext cx="7528560" cy="707886"/>
          </a:xfrm>
          <a:prstGeom prst="rect">
            <a:avLst/>
          </a:prstGeom>
          <a:noFill/>
        </p:spPr>
        <p:txBody>
          <a:bodyPr wrap="square" rtlCol="0">
            <a:spAutoFit/>
          </a:bodyPr>
          <a:lstStyle/>
          <a:p>
            <a:r>
              <a:rPr lang="zh-CN" altLang="en-US" sz="2000" b="1" kern="0" dirty="0">
                <a:solidFill>
                  <a:srgbClr val="FF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“微腐败”大多发生在群众身边，侵害的是群众的切身利益，侵蚀的是企业的群众基础、发展力与社会影响力。</a:t>
            </a:r>
            <a:endParaRPr lang="zh-CN" altLang="en-US" sz="20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750"/>
                                        <p:tgtEl>
                                          <p:spTgt spid="22"/>
                                        </p:tgtEl>
                                      </p:cBhvr>
                                    </p:animEffect>
                                    <p:anim calcmode="lin" valueType="num">
                                      <p:cBhvr>
                                        <p:cTn id="21" dur="750" fill="hold"/>
                                        <p:tgtEl>
                                          <p:spTgt spid="22"/>
                                        </p:tgtEl>
                                        <p:attrNameLst>
                                          <p:attrName>ppt_x</p:attrName>
                                        </p:attrNameLst>
                                      </p:cBhvr>
                                      <p:tavLst>
                                        <p:tav tm="0">
                                          <p:val>
                                            <p:strVal val="#ppt_x"/>
                                          </p:val>
                                        </p:tav>
                                        <p:tav tm="100000">
                                          <p:val>
                                            <p:strVal val="#ppt_x"/>
                                          </p:val>
                                        </p:tav>
                                      </p:tavLst>
                                    </p:anim>
                                    <p:anim calcmode="lin" valueType="num">
                                      <p:cBhvr>
                                        <p:cTn id="22" dur="750" fill="hold"/>
                                        <p:tgtEl>
                                          <p:spTgt spid="22"/>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2" presetClass="entr" presetSubtype="4"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750"/>
                                        <p:tgtEl>
                                          <p:spTgt spid="2"/>
                                        </p:tgtEl>
                                      </p:cBhvr>
                                    </p:animEffect>
                                    <p:anim calcmode="lin" valueType="num">
                                      <p:cBhvr>
                                        <p:cTn id="32" dur="750" fill="hold"/>
                                        <p:tgtEl>
                                          <p:spTgt spid="2"/>
                                        </p:tgtEl>
                                        <p:attrNameLst>
                                          <p:attrName>ppt_x</p:attrName>
                                        </p:attrNameLst>
                                      </p:cBhvr>
                                      <p:tavLst>
                                        <p:tav tm="0">
                                          <p:val>
                                            <p:strVal val="#ppt_x"/>
                                          </p:val>
                                        </p:tav>
                                        <p:tav tm="100000">
                                          <p:val>
                                            <p:strVal val="#ppt_x"/>
                                          </p:val>
                                        </p:tav>
                                      </p:tavLst>
                                    </p:anim>
                                    <p:anim calcmode="lin" valueType="num">
                                      <p:cBhvr>
                                        <p:cTn id="33"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2" grpId="0"/>
      <p:bldP spid="1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2377441" y="2615231"/>
            <a:ext cx="7413916" cy="923330"/>
          </a:xfrm>
          <a:prstGeom prst="rect">
            <a:avLst/>
          </a:prstGeom>
        </p:spPr>
        <p:txBody>
          <a:bodyPr wrap="square">
            <a:spAutoFit/>
          </a:bodyPr>
          <a:lstStyle/>
          <a:p>
            <a:pPr algn="ctr"/>
            <a:r>
              <a:rPr lang="zh-CN" altLang="en-US" sz="5400" dirty="0">
                <a:gradFill>
                  <a:gsLst>
                    <a:gs pos="14000">
                      <a:srgbClr val="FF0000"/>
                    </a:gs>
                    <a:gs pos="94000">
                      <a:srgbClr val="790000"/>
                    </a:gs>
                    <a:gs pos="49000">
                      <a:srgbClr val="FF0000"/>
                    </a:gs>
                  </a:gsLst>
                  <a:lin ang="5400000" scaled="1"/>
                </a:gradFill>
                <a:effectLst>
                  <a:glow rad="152400">
                    <a:schemeClr val="bg1"/>
                  </a:glow>
                  <a:outerShdw blurRad="38100" dist="38100" dir="2700000" algn="tl">
                    <a:srgbClr val="000000">
                      <a:alpha val="43137"/>
                    </a:srgbClr>
                  </a:outerShdw>
                </a:effectLst>
                <a:latin typeface="+mn-ea"/>
                <a:sym typeface="思源黑体 CN Normal" panose="020B0400000000000000" pitchFamily="34" charset="-122"/>
              </a:rPr>
              <a:t>全面从严治党</a:t>
            </a:r>
            <a:r>
              <a:rPr lang="en-US" altLang="zh-CN" sz="5400" dirty="0">
                <a:gradFill>
                  <a:gsLst>
                    <a:gs pos="14000">
                      <a:srgbClr val="FF0000"/>
                    </a:gs>
                    <a:gs pos="94000">
                      <a:srgbClr val="790000"/>
                    </a:gs>
                    <a:gs pos="49000">
                      <a:srgbClr val="FF0000"/>
                    </a:gs>
                  </a:gsLst>
                  <a:lin ang="5400000" scaled="1"/>
                </a:gradFill>
                <a:effectLst>
                  <a:glow rad="152400">
                    <a:schemeClr val="bg1"/>
                  </a:glow>
                  <a:outerShdw blurRad="38100" dist="38100" dir="2700000" algn="tl">
                    <a:srgbClr val="000000">
                      <a:alpha val="43137"/>
                    </a:srgbClr>
                  </a:outerShdw>
                </a:effectLst>
                <a:latin typeface="+mn-ea"/>
                <a:sym typeface="思源黑体 CN Normal" panose="020B0400000000000000" pitchFamily="34" charset="-122"/>
              </a:rPr>
              <a:t> </a:t>
            </a:r>
            <a:r>
              <a:rPr lang="zh-CN" altLang="en-US" sz="5400" dirty="0">
                <a:gradFill>
                  <a:gsLst>
                    <a:gs pos="14000">
                      <a:srgbClr val="FF0000"/>
                    </a:gs>
                    <a:gs pos="94000">
                      <a:srgbClr val="790000"/>
                    </a:gs>
                    <a:gs pos="49000">
                      <a:srgbClr val="FF0000"/>
                    </a:gs>
                  </a:gsLst>
                  <a:lin ang="5400000" scaled="1"/>
                </a:gradFill>
                <a:effectLst>
                  <a:glow rad="152400">
                    <a:schemeClr val="bg1"/>
                  </a:glow>
                  <a:outerShdw blurRad="38100" dist="38100" dir="2700000" algn="tl">
                    <a:srgbClr val="000000">
                      <a:alpha val="43137"/>
                    </a:srgbClr>
                  </a:outerShdw>
                </a:effectLst>
                <a:latin typeface="+mn-ea"/>
                <a:sym typeface="思源黑体 CN Normal" panose="020B0400000000000000" pitchFamily="34" charset="-122"/>
              </a:rPr>
              <a:t>有腐必反</a:t>
            </a:r>
            <a:endParaRPr lang="zh-CN" altLang="zh-CN" sz="5400" dirty="0">
              <a:gradFill>
                <a:gsLst>
                  <a:gs pos="14000">
                    <a:srgbClr val="FF0000"/>
                  </a:gs>
                  <a:gs pos="94000">
                    <a:srgbClr val="790000"/>
                  </a:gs>
                  <a:gs pos="49000">
                    <a:srgbClr val="FF0000"/>
                  </a:gs>
                </a:gsLst>
                <a:lin ang="5400000" scaled="1"/>
              </a:gradFill>
              <a:effectLst>
                <a:glow rad="152400">
                  <a:schemeClr val="bg1"/>
                </a:glow>
                <a:outerShdw blurRad="38100" dist="38100" dir="2700000" algn="tl">
                  <a:srgbClr val="000000">
                    <a:alpha val="43137"/>
                  </a:srgbClr>
                </a:outerShdw>
              </a:effectLst>
              <a:latin typeface="+mn-ea"/>
              <a:sym typeface="思源黑体 CN Normal" panose="020B0400000000000000" pitchFamily="34" charset="-122"/>
            </a:endParaRPr>
          </a:p>
        </p:txBody>
      </p:sp>
      <p:sp useBgFill="1">
        <p:nvSpPr>
          <p:cNvPr id="18" name="文本框 17"/>
          <p:cNvSpPr txBox="1"/>
          <p:nvPr/>
        </p:nvSpPr>
        <p:spPr>
          <a:xfrm>
            <a:off x="4785972" y="1294289"/>
            <a:ext cx="2986428" cy="830997"/>
          </a:xfrm>
          <a:prstGeom prst="rect">
            <a:avLst/>
          </a:prstGeom>
        </p:spPr>
        <p:txBody>
          <a:bodyPr wrap="square" rtlCol="0">
            <a:spAutoFit/>
          </a:bodyPr>
          <a:lstStyle/>
          <a:p>
            <a:r>
              <a:rPr lang="zh-CN" altLang="en-US" sz="4800" dirty="0">
                <a:solidFill>
                  <a:srgbClr val="FF0000"/>
                </a:solidFill>
                <a:effectLst>
                  <a:glow rad="152400">
                    <a:schemeClr val="bg1"/>
                  </a:glow>
                  <a:outerShdw blurRad="38100" dist="38100" dir="2700000" algn="tl">
                    <a:srgbClr val="000000">
                      <a:alpha val="43137"/>
                    </a:srgbClr>
                  </a:outerShdw>
                </a:effectLst>
                <a:ea typeface="思源黑体 CN Heavy" panose="020B0A00000000000000" pitchFamily="34" charset="-122"/>
              </a:rPr>
              <a:t>第二部分</a:t>
            </a:r>
            <a:endParaRPr lang="zh-CN" altLang="en-US" sz="4800" dirty="0">
              <a:solidFill>
                <a:srgbClr val="FF0000"/>
              </a:solidFill>
              <a:effectLst>
                <a:glow rad="152400">
                  <a:schemeClr val="bg1"/>
                </a:glow>
                <a:outerShdw blurRad="38100" dist="38100" dir="2700000" algn="tl">
                  <a:srgbClr val="000000">
                    <a:alpha val="43137"/>
                  </a:srgbClr>
                </a:outerShdw>
              </a:effectLst>
              <a:ea typeface="思源黑体 CN Heavy" panose="020B0A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anim calcmode="lin" valueType="num">
                                      <p:cBhvr>
                                        <p:cTn id="10" dur="500" fill="hold"/>
                                        <p:tgtEl>
                                          <p:spTgt spid="45"/>
                                        </p:tgtEl>
                                        <p:attrNameLst>
                                          <p:attrName>ppt_x</p:attrName>
                                        </p:attrNameLst>
                                      </p:cBhvr>
                                      <p:tavLst>
                                        <p:tav tm="0">
                                          <p:val>
                                            <p:fltVal val="0.5"/>
                                          </p:val>
                                        </p:tav>
                                        <p:tav tm="100000">
                                          <p:val>
                                            <p:strVal val="#ppt_x"/>
                                          </p:val>
                                        </p:tav>
                                      </p:tavLst>
                                    </p:anim>
                                    <p:anim calcmode="lin" valueType="num">
                                      <p:cBhvr>
                                        <p:cTn id="11" dur="500" fill="hold"/>
                                        <p:tgtEl>
                                          <p:spTgt spid="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7"/>
          <p:cNvSpPr/>
          <p:nvPr/>
        </p:nvSpPr>
        <p:spPr>
          <a:xfrm>
            <a:off x="3363196" y="2454963"/>
            <a:ext cx="5317799" cy="861143"/>
          </a:xfrm>
          <a:prstGeom prst="round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r>
              <a:rPr lang="zh-CN" altLang="en-US" sz="2200" b="1" kern="0" dirty="0">
                <a:gradFill>
                  <a:gsLst>
                    <a:gs pos="31000">
                      <a:srgbClr val="5B9BD5">
                        <a:lumMod val="5000"/>
                        <a:lumOff val="95000"/>
                      </a:srgbClr>
                    </a:gs>
                    <a:gs pos="85000">
                      <a:srgbClr val="FFFF00"/>
                    </a:gs>
                  </a:gsLst>
                  <a:lin ang="5400000" scaled="1"/>
                </a:gradFill>
                <a:latin typeface="思源黑体 CN Heavy" panose="020B0A00000000000000" pitchFamily="34" charset="-122"/>
                <a:ea typeface="思源黑体 CN Heavy" panose="020B0A00000000000000" pitchFamily="34" charset="-122"/>
              </a:rPr>
              <a:t>习近平总书记在十九届中央纪</a:t>
            </a:r>
            <a:endParaRPr lang="en-US" altLang="zh-CN" sz="2200" b="1" kern="0" dirty="0">
              <a:gradFill>
                <a:gsLst>
                  <a:gs pos="31000">
                    <a:srgbClr val="5B9BD5">
                      <a:lumMod val="5000"/>
                      <a:lumOff val="95000"/>
                    </a:srgbClr>
                  </a:gs>
                  <a:gs pos="85000">
                    <a:srgbClr val="FFFF00"/>
                  </a:gs>
                </a:gsLst>
                <a:lin ang="5400000" scaled="1"/>
              </a:gradFill>
              <a:latin typeface="思源黑体 CN Heavy" panose="020B0A00000000000000" pitchFamily="34" charset="-122"/>
              <a:ea typeface="思源黑体 CN Heavy" panose="020B0A00000000000000" pitchFamily="34" charset="-122"/>
            </a:endParaRPr>
          </a:p>
          <a:p>
            <a:pPr algn="ctr" defTabSz="914400">
              <a:defRPr/>
            </a:pPr>
            <a:r>
              <a:rPr lang="zh-CN" altLang="en-US" sz="2200" b="1" kern="0" dirty="0">
                <a:gradFill>
                  <a:gsLst>
                    <a:gs pos="31000">
                      <a:srgbClr val="5B9BD5">
                        <a:lumMod val="5000"/>
                        <a:lumOff val="95000"/>
                      </a:srgbClr>
                    </a:gs>
                    <a:gs pos="85000">
                      <a:srgbClr val="FFFF00"/>
                    </a:gs>
                  </a:gsLst>
                  <a:lin ang="5400000" scaled="1"/>
                </a:gradFill>
                <a:latin typeface="思源黑体 CN Heavy" panose="020B0A00000000000000" pitchFamily="34" charset="-122"/>
                <a:ea typeface="思源黑体 CN Heavy" panose="020B0A00000000000000" pitchFamily="34" charset="-122"/>
              </a:rPr>
              <a:t>委二次全会上的重要讲话强调</a:t>
            </a:r>
            <a:endParaRPr lang="zh-CN" altLang="en-US" sz="2200" b="1" kern="0" dirty="0">
              <a:gradFill>
                <a:gsLst>
                  <a:gs pos="31000">
                    <a:srgbClr val="5B9BD5">
                      <a:lumMod val="5000"/>
                      <a:lumOff val="95000"/>
                    </a:srgbClr>
                  </a:gs>
                  <a:gs pos="85000">
                    <a:srgbClr val="FFFF00"/>
                  </a:gs>
                </a:gsLst>
                <a:lin ang="5400000" scaled="1"/>
              </a:gradFill>
              <a:latin typeface="思源黑体 CN Heavy" panose="020B0A00000000000000" pitchFamily="34" charset="-122"/>
              <a:ea typeface="思源黑体 CN Heavy" panose="020B0A00000000000000" pitchFamily="34" charset="-122"/>
            </a:endParaRPr>
          </a:p>
        </p:txBody>
      </p:sp>
      <p:sp>
        <p:nvSpPr>
          <p:cNvPr id="7" name="矩形 6"/>
          <p:cNvSpPr/>
          <p:nvPr/>
        </p:nvSpPr>
        <p:spPr>
          <a:xfrm>
            <a:off x="2689298" y="3451135"/>
            <a:ext cx="7775501" cy="1855380"/>
          </a:xfrm>
          <a:prstGeom prst="rect">
            <a:avLst/>
          </a:prstGeom>
          <a:noFill/>
        </p:spPr>
        <p:txBody>
          <a:bodyPr wrap="square">
            <a:spAutoFit/>
          </a:bodyPr>
          <a:lstStyle/>
          <a:p>
            <a:pPr algn="just" fontAlgn="base">
              <a:lnSpc>
                <a:spcPct val="140000"/>
              </a:lnSpc>
              <a:spcBef>
                <a:spcPct val="0"/>
              </a:spcBef>
              <a:spcAft>
                <a:spcPct val="0"/>
              </a:spcAft>
              <a:defRPr/>
            </a:pP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全面从严治党必须持之以恒、毫不动摇，谈到反腐时斩钉截铁</a:t>
            </a:r>
            <a:r>
              <a:rPr lang="zh-CN" altLang="en-US" sz="2000" kern="0" dirty="0">
                <a:solidFill>
                  <a:srgbClr val="FF0000"/>
                </a:solidFill>
                <a:latin typeface="思源黑体 CN Heavy" panose="020B0A00000000000000" pitchFamily="34" charset="-122"/>
                <a:ea typeface="思源黑体 CN Heavy" panose="020B0A00000000000000" pitchFamily="34" charset="-122"/>
                <a:cs typeface="+mn-ea"/>
                <a:sym typeface="+mn-lt"/>
              </a:rPr>
              <a:t>：</a:t>
            </a:r>
            <a:r>
              <a:rPr lang="zh-CN" altLang="en-US" sz="2400" b="1" kern="0" dirty="0">
                <a:solidFill>
                  <a:srgbClr val="FF0000"/>
                </a:solidFill>
                <a:latin typeface="思源黑体 CN Heavy" panose="020B0A00000000000000" pitchFamily="34" charset="-122"/>
                <a:ea typeface="思源黑体 CN Heavy" panose="020B0A00000000000000" pitchFamily="34" charset="-122"/>
                <a:cs typeface="+mn-ea"/>
                <a:sym typeface="+mn-lt"/>
              </a:rPr>
              <a:t>“老虎”要露头就打，“苍蝇”乱飞也要拍！</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这凸显中国共产党对惩治腐败一以贯之的坚定信念，也是提出了新的要求。大家要深刻认识到当前的形势，坚守廉洁之心，远离微腐败。</a:t>
            </a:r>
            <a:endParaRPr lang="en-US" altLang="zh-CN" sz="2000" b="1" kern="0" dirty="0">
              <a:solidFill>
                <a:srgbClr val="FF0000"/>
              </a:solidFill>
              <a:latin typeface="思源黑体 CN Heavy" panose="020B0A00000000000000" pitchFamily="34" charset="-122"/>
              <a:ea typeface="思源黑体 CN Heavy" panose="020B0A00000000000000" pitchFamily="34" charset="-122"/>
              <a:cs typeface="+mn-ea"/>
              <a:sym typeface="+mn-lt"/>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b="50004"/>
          <a:stretch>
            <a:fillRect/>
          </a:stretch>
        </p:blipFill>
        <p:spPr>
          <a:xfrm>
            <a:off x="4260407" y="1406914"/>
            <a:ext cx="3671185" cy="1048049"/>
          </a:xfrm>
          <a:prstGeom prst="rect">
            <a:avLst/>
          </a:prstGeom>
        </p:spPr>
      </p:pic>
      <p:sp>
        <p:nvSpPr>
          <p:cNvPr id="9" name="矩形 8"/>
          <p:cNvSpPr/>
          <p:nvPr/>
        </p:nvSpPr>
        <p:spPr>
          <a:xfrm>
            <a:off x="1311961" y="2454963"/>
            <a:ext cx="9568076" cy="3920723"/>
          </a:xfrm>
          <a:prstGeom prst="rect">
            <a:avLst/>
          </a:prstGeom>
          <a:noFill/>
          <a:ln w="25400">
            <a:solidFill>
              <a:srgbClr val="B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B2B2B2"/>
              </a:solidFill>
              <a:effectLst/>
              <a:uLnTx/>
              <a:uFillTx/>
              <a:latin typeface="微软雅黑" panose="020B0503020204020204" pitchFamily="34" charset="-122"/>
              <a:ea typeface="微软雅黑 Light" panose="020B0502040204020203" pitchFamily="3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2"/>
          <p:cNvSpPr/>
          <p:nvPr/>
        </p:nvSpPr>
        <p:spPr>
          <a:xfrm>
            <a:off x="2940688" y="1545332"/>
            <a:ext cx="6761138" cy="528935"/>
          </a:xfrm>
          <a:prstGeom prst="roundRect">
            <a:avLst/>
          </a:prstGeom>
          <a:solidFill>
            <a:srgbClr val="C00000"/>
          </a:solidFill>
          <a:ln w="1270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r>
              <a:rPr lang="zh-CN" altLang="en-US" sz="2800" b="1" kern="100" dirty="0">
                <a:solidFill>
                  <a:srgbClr val="FFFDF8"/>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腐败虽“微”而质相同</a:t>
            </a:r>
            <a:endParaRPr lang="zh-CN" altLang="en-US" sz="2800" b="1" kern="100" dirty="0">
              <a:solidFill>
                <a:srgbClr val="FFFDF8"/>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0" name="矩形 9"/>
          <p:cNvSpPr/>
          <p:nvPr/>
        </p:nvSpPr>
        <p:spPr>
          <a:xfrm>
            <a:off x="1969585" y="2341455"/>
            <a:ext cx="9009574" cy="1108566"/>
          </a:xfrm>
          <a:prstGeom prst="rect">
            <a:avLst/>
          </a:prstGeom>
          <a:noFill/>
          <a:ln w="22225" cap="flat" cmpd="sng" algn="ctr">
            <a:solidFill>
              <a:srgbClr val="C00000"/>
            </a:solidFill>
            <a:prstDash val="solid"/>
          </a:ln>
          <a:effectLst/>
        </p:spPr>
        <p:txBody>
          <a:bodyPr rtlCol="0" anchor="ctr"/>
          <a:lstStyle/>
          <a:p>
            <a:pPr algn="ctr" defTabSz="913765">
              <a:defRPr/>
            </a:pPr>
            <a:endParaRPr lang="zh-CN" altLang="en-US" sz="40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矩形 10"/>
          <p:cNvSpPr/>
          <p:nvPr/>
        </p:nvSpPr>
        <p:spPr>
          <a:xfrm>
            <a:off x="2452724" y="2462550"/>
            <a:ext cx="8275630" cy="853567"/>
          </a:xfrm>
          <a:prstGeom prst="rect">
            <a:avLst/>
          </a:prstGeom>
          <a:noFill/>
        </p:spPr>
        <p:txBody>
          <a:bodyPr wrap="square">
            <a:spAutoFit/>
          </a:bodyPr>
          <a:lstStyle/>
          <a:p>
            <a:pPr algn="just" defTabSz="913765">
              <a:lnSpc>
                <a:spcPct val="130000"/>
              </a:lnSpc>
              <a:defRPr/>
            </a:pPr>
            <a:r>
              <a:rPr lang="zh-CN" altLang="en-US" sz="2000"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就我犯得那点小错，领导们都看不上眼，我贪得那点跟大老虎比，九牛一毛，何必那么认真，像我这样的太多了</a:t>
            </a:r>
            <a:endParaRPr lang="en-US" altLang="zh-CN" sz="2000"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矩形 7"/>
          <p:cNvSpPr/>
          <p:nvPr/>
        </p:nvSpPr>
        <p:spPr>
          <a:xfrm>
            <a:off x="975467" y="2481293"/>
            <a:ext cx="1226453" cy="835339"/>
          </a:xfrm>
          <a:prstGeom prst="rect">
            <a:avLst/>
          </a:prstGeom>
          <a:solidFill>
            <a:srgbClr val="E60000"/>
          </a:solidFill>
          <a:ln w="19050" cap="flat" cmpd="sng" algn="ctr">
            <a:noFill/>
            <a:prstDash val="solid"/>
          </a:ln>
          <a:effectLst/>
        </p:spPr>
        <p:txBody>
          <a:bodyPr rtlCol="0" anchor="ctr"/>
          <a:lstStyle/>
          <a:p>
            <a:pPr algn="ctr" defTabSz="913765">
              <a:defRPr/>
            </a:pPr>
            <a:r>
              <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rPr>
              <a:t>有人</a:t>
            </a:r>
            <a:endParaRPr lang="en-US" altLang="zh-CN"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a:p>
            <a:pPr algn="ctr" defTabSz="913765">
              <a:defRPr/>
            </a:pPr>
            <a:r>
              <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rPr>
              <a:t>会说</a:t>
            </a:r>
            <a:endPar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sp>
        <p:nvSpPr>
          <p:cNvPr id="19" name="矩形 18"/>
          <p:cNvSpPr/>
          <p:nvPr/>
        </p:nvSpPr>
        <p:spPr>
          <a:xfrm>
            <a:off x="2452724" y="4067007"/>
            <a:ext cx="8275630" cy="453457"/>
          </a:xfrm>
          <a:prstGeom prst="rect">
            <a:avLst/>
          </a:prstGeom>
          <a:noFill/>
        </p:spPr>
        <p:txBody>
          <a:bodyPr wrap="square">
            <a:spAutoFit/>
          </a:bodyPr>
          <a:lstStyle/>
          <a:p>
            <a:pPr algn="just" defTabSz="913765">
              <a:lnSpc>
                <a:spcPct val="130000"/>
              </a:lnSpc>
              <a:defRPr/>
            </a:pPr>
            <a:r>
              <a:rPr lang="zh-CN" altLang="en-US" sz="2000"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我只是借用，又没贪污，违规收入都退了，还处分我干嘛</a:t>
            </a:r>
            <a:endParaRPr lang="en-US" altLang="zh-CN" sz="2000"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矩形 22"/>
          <p:cNvSpPr/>
          <p:nvPr/>
        </p:nvSpPr>
        <p:spPr>
          <a:xfrm>
            <a:off x="2452724" y="5297568"/>
            <a:ext cx="8275630" cy="853567"/>
          </a:xfrm>
          <a:prstGeom prst="rect">
            <a:avLst/>
          </a:prstGeom>
          <a:noFill/>
        </p:spPr>
        <p:txBody>
          <a:bodyPr wrap="square">
            <a:spAutoFit/>
          </a:bodyPr>
          <a:lstStyle/>
          <a:p>
            <a:pPr algn="just" defTabSz="913765">
              <a:lnSpc>
                <a:spcPct val="130000"/>
              </a:lnSpc>
              <a:defRPr/>
            </a:pPr>
            <a:r>
              <a:rPr lang="zh-CN" altLang="en-US" sz="2000"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我犯的这点错至于‘上纲上线’吗？如果按我这样处分，那有些人的处分都多得没法计算了</a:t>
            </a:r>
            <a:endParaRPr lang="en-US" altLang="zh-CN" sz="2000"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4" name="矩形 23"/>
          <p:cNvSpPr/>
          <p:nvPr/>
        </p:nvSpPr>
        <p:spPr>
          <a:xfrm>
            <a:off x="1969585" y="3766039"/>
            <a:ext cx="9009574" cy="1108566"/>
          </a:xfrm>
          <a:prstGeom prst="rect">
            <a:avLst/>
          </a:prstGeom>
          <a:noFill/>
          <a:ln w="22225" cap="flat" cmpd="sng" algn="ctr">
            <a:solidFill>
              <a:srgbClr val="C00000"/>
            </a:solidFill>
            <a:prstDash val="solid"/>
          </a:ln>
          <a:effectLst/>
        </p:spPr>
        <p:txBody>
          <a:bodyPr rtlCol="0" anchor="ctr"/>
          <a:lstStyle/>
          <a:p>
            <a:pPr algn="ctr" defTabSz="913765"/>
            <a:endParaRPr lang="zh-CN" altLang="en-US" sz="4000" b="1" kern="0">
              <a:solidFill>
                <a:srgbClr val="FFFDFB"/>
              </a:solidFill>
              <a:ea typeface="思源黑体 CN Normal" panose="020B0400000000000000" pitchFamily="34" charset="-122"/>
              <a:sym typeface="思源黑体 CN Normal" panose="020B0400000000000000" pitchFamily="34" charset="-122"/>
            </a:endParaRPr>
          </a:p>
        </p:txBody>
      </p:sp>
      <p:sp>
        <p:nvSpPr>
          <p:cNvPr id="25" name="矩形 24"/>
          <p:cNvSpPr/>
          <p:nvPr/>
        </p:nvSpPr>
        <p:spPr>
          <a:xfrm>
            <a:off x="1969585" y="5201501"/>
            <a:ext cx="9009574" cy="1108566"/>
          </a:xfrm>
          <a:prstGeom prst="rect">
            <a:avLst/>
          </a:prstGeom>
          <a:noFill/>
          <a:ln w="22225" cap="flat" cmpd="sng" algn="ctr">
            <a:solidFill>
              <a:srgbClr val="C00000"/>
            </a:solidFill>
            <a:prstDash val="solid"/>
          </a:ln>
          <a:effectLst/>
        </p:spPr>
        <p:txBody>
          <a:bodyPr rtlCol="0" anchor="ctr"/>
          <a:lstStyle/>
          <a:p>
            <a:pPr algn="ctr" defTabSz="913765"/>
            <a:endParaRPr lang="zh-CN" altLang="en-US" sz="4000" b="1" kern="0">
              <a:solidFill>
                <a:srgbClr val="FFFDFB"/>
              </a:solidFill>
              <a:ea typeface="思源黑体 CN Normal" panose="020B0400000000000000" pitchFamily="34" charset="-122"/>
              <a:sym typeface="思源黑体 CN Normal" panose="020B0400000000000000" pitchFamily="34" charset="-122"/>
            </a:endParaRPr>
          </a:p>
        </p:txBody>
      </p:sp>
      <p:sp>
        <p:nvSpPr>
          <p:cNvPr id="16" name="矩形 15"/>
          <p:cNvSpPr/>
          <p:nvPr/>
        </p:nvSpPr>
        <p:spPr>
          <a:xfrm>
            <a:off x="977986" y="3861233"/>
            <a:ext cx="1226453" cy="880685"/>
          </a:xfrm>
          <a:prstGeom prst="rect">
            <a:avLst/>
          </a:prstGeom>
          <a:solidFill>
            <a:srgbClr val="E60000"/>
          </a:solidFill>
          <a:ln w="19050" cap="flat" cmpd="sng" algn="ctr">
            <a:noFill/>
            <a:prstDash val="solid"/>
          </a:ln>
          <a:effectLst/>
        </p:spPr>
        <p:txBody>
          <a:bodyPr rtlCol="0" anchor="ctr"/>
          <a:lstStyle/>
          <a:p>
            <a:pPr algn="ctr" defTabSz="913765">
              <a:defRPr/>
            </a:pPr>
            <a:r>
              <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rPr>
              <a:t>也有人</a:t>
            </a:r>
            <a:endParaRPr lang="en-US" altLang="zh-CN"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a:p>
            <a:pPr algn="ctr" defTabSz="913765">
              <a:defRPr/>
            </a:pPr>
            <a:r>
              <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rPr>
              <a:t>会说</a:t>
            </a:r>
            <a:endPar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sp>
        <p:nvSpPr>
          <p:cNvPr id="20" name="矩形 19"/>
          <p:cNvSpPr/>
          <p:nvPr/>
        </p:nvSpPr>
        <p:spPr>
          <a:xfrm>
            <a:off x="975466" y="5297568"/>
            <a:ext cx="1226453" cy="936924"/>
          </a:xfrm>
          <a:prstGeom prst="rect">
            <a:avLst/>
          </a:prstGeom>
          <a:solidFill>
            <a:srgbClr val="E60000"/>
          </a:solidFill>
          <a:ln w="19050" cap="flat" cmpd="sng" algn="ctr">
            <a:noFill/>
            <a:prstDash val="solid"/>
          </a:ln>
          <a:effectLst/>
        </p:spPr>
        <p:txBody>
          <a:bodyPr rtlCol="0" anchor="ctr"/>
          <a:lstStyle/>
          <a:p>
            <a:pPr algn="ctr" defTabSz="913765">
              <a:defRPr/>
            </a:pPr>
            <a:r>
              <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rPr>
              <a:t>还有人</a:t>
            </a:r>
            <a:endParaRPr lang="en-US" altLang="zh-CN"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a:p>
            <a:pPr algn="ctr" defTabSz="913765">
              <a:defRPr/>
            </a:pPr>
            <a:r>
              <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rPr>
              <a:t>会说</a:t>
            </a:r>
            <a:endPar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p:bldP spid="8" grpId="0" animBg="1"/>
      <p:bldP spid="19" grpId="0"/>
      <p:bldP spid="23" grpId="0"/>
      <p:bldP spid="24" grpId="0" animBg="1"/>
      <p:bldP spid="25" grpId="0" animBg="1"/>
      <p:bldP spid="16"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7508" y="2511999"/>
            <a:ext cx="1114551" cy="750024"/>
          </a:xfrm>
          <a:prstGeom prst="rect">
            <a:avLst/>
          </a:prstGeom>
          <a:solidFill>
            <a:srgbClr val="E60000"/>
          </a:solidFill>
          <a:ln w="19050" cap="flat" cmpd="sng" algn="ctr">
            <a:noFill/>
            <a:prstDash val="solid"/>
          </a:ln>
          <a:effectLst/>
        </p:spPr>
        <p:txBody>
          <a:bodyPr rtlCol="0" anchor="ctr"/>
          <a:lstStyle/>
          <a:p>
            <a:pPr algn="ctr" defTabSz="913765">
              <a:defRPr/>
            </a:pPr>
            <a:r>
              <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rPr>
              <a:t>从腐败的角度</a:t>
            </a:r>
            <a:endPar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sp>
        <p:nvSpPr>
          <p:cNvPr id="4" name="矩形 3"/>
          <p:cNvSpPr/>
          <p:nvPr/>
        </p:nvSpPr>
        <p:spPr>
          <a:xfrm>
            <a:off x="812134" y="2393018"/>
            <a:ext cx="3031733" cy="3451307"/>
          </a:xfrm>
          <a:prstGeom prst="rect">
            <a:avLst/>
          </a:prstGeom>
          <a:noFill/>
          <a:ln w="25400" cap="flat" cmpd="sng" algn="ctr">
            <a:solidFill>
              <a:srgbClr val="C00000"/>
            </a:solidFill>
            <a:prstDash val="solid"/>
          </a:ln>
          <a:effectLst/>
        </p:spPr>
        <p:txBody>
          <a:bodyPr rtlCol="0" anchor="ctr"/>
          <a:lstStyle/>
          <a:p>
            <a:pPr algn="ctr" defTabSz="913765">
              <a:defRPr/>
            </a:pPr>
            <a:endParaRPr lang="zh-CN" altLang="en-US" sz="40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 name="矩形 4"/>
          <p:cNvSpPr/>
          <p:nvPr/>
        </p:nvSpPr>
        <p:spPr>
          <a:xfrm>
            <a:off x="4673102" y="3429000"/>
            <a:ext cx="2818104" cy="2053896"/>
          </a:xfrm>
          <a:prstGeom prst="rect">
            <a:avLst/>
          </a:prstGeom>
          <a:noFill/>
        </p:spPr>
        <p:txBody>
          <a:bodyPr wrap="square">
            <a:spAutoFit/>
          </a:bodyPr>
          <a:lstStyle/>
          <a:p>
            <a:pPr algn="just" defTabSz="913765">
              <a:lnSpc>
                <a:spcPct val="130000"/>
              </a:lnSpc>
              <a:defRPr/>
            </a:pPr>
            <a:r>
              <a:rPr lang="zh-CN" altLang="en-US" sz="2000"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没有什么“微腐败”之说，之所以要加个“微”字，无非是那些贪腐官员想减轻惩罚，想逃脱法律的制裁</a:t>
            </a:r>
            <a:endParaRPr lang="en-US" altLang="zh-CN" sz="2000"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矩形 5"/>
          <p:cNvSpPr/>
          <p:nvPr/>
        </p:nvSpPr>
        <p:spPr>
          <a:xfrm>
            <a:off x="4705477" y="2511999"/>
            <a:ext cx="1114551" cy="750024"/>
          </a:xfrm>
          <a:prstGeom prst="rect">
            <a:avLst/>
          </a:prstGeom>
          <a:solidFill>
            <a:srgbClr val="E60000"/>
          </a:solidFill>
          <a:ln w="19050" cap="flat" cmpd="sng" algn="ctr">
            <a:noFill/>
            <a:prstDash val="solid"/>
          </a:ln>
          <a:effectLst/>
        </p:spPr>
        <p:txBody>
          <a:bodyPr rtlCol="0" anchor="ctr"/>
          <a:lstStyle/>
          <a:p>
            <a:pPr algn="ctr" defTabSz="913765"/>
            <a:r>
              <a:rPr lang="zh-CN" altLang="en-US" sz="2000" kern="0">
                <a:solidFill>
                  <a:srgbClr val="FFFDFB"/>
                </a:solidFill>
                <a:ea typeface="思源黑体 CN Heavy" panose="020B0A00000000000000" pitchFamily="34" charset="-122"/>
                <a:sym typeface="思源黑体 CN Normal" panose="020B0400000000000000" pitchFamily="34" charset="-122"/>
              </a:rPr>
              <a:t>在本</a:t>
            </a:r>
            <a:endParaRPr lang="en-US" altLang="zh-CN" sz="2000" kern="0" dirty="0">
              <a:solidFill>
                <a:srgbClr val="FFFDFB"/>
              </a:solidFill>
              <a:ea typeface="思源黑体 CN Heavy" panose="020B0A00000000000000" pitchFamily="34" charset="-122"/>
              <a:sym typeface="思源黑体 CN Normal" panose="020B0400000000000000" pitchFamily="34" charset="-122"/>
            </a:endParaRPr>
          </a:p>
          <a:p>
            <a:pPr algn="ctr" defTabSz="913765"/>
            <a:r>
              <a:rPr lang="zh-CN" altLang="en-US" sz="2000" kern="0" dirty="0">
                <a:solidFill>
                  <a:srgbClr val="FFFDFB"/>
                </a:solidFill>
                <a:ea typeface="思源黑体 CN Heavy" panose="020B0A00000000000000" pitchFamily="34" charset="-122"/>
                <a:sym typeface="思源黑体 CN Normal" panose="020B0400000000000000" pitchFamily="34" charset="-122"/>
              </a:rPr>
              <a:t>质上</a:t>
            </a:r>
            <a:endParaRPr lang="zh-CN" altLang="en-US" sz="2000" kern="0" dirty="0">
              <a:solidFill>
                <a:srgbClr val="FFFDFB"/>
              </a:solidFill>
              <a:ea typeface="思源黑体 CN Heavy" panose="020B0A00000000000000" pitchFamily="34" charset="-122"/>
              <a:sym typeface="思源黑体 CN Normal" panose="020B0400000000000000" pitchFamily="34" charset="-122"/>
            </a:endParaRPr>
          </a:p>
        </p:txBody>
      </p:sp>
      <p:sp>
        <p:nvSpPr>
          <p:cNvPr id="9" name="矩形 8"/>
          <p:cNvSpPr/>
          <p:nvPr/>
        </p:nvSpPr>
        <p:spPr>
          <a:xfrm>
            <a:off x="871399" y="3381004"/>
            <a:ext cx="2913201" cy="2053896"/>
          </a:xfrm>
          <a:prstGeom prst="rect">
            <a:avLst/>
          </a:prstGeom>
          <a:noFill/>
        </p:spPr>
        <p:txBody>
          <a:bodyPr wrap="square">
            <a:spAutoFit/>
          </a:bodyPr>
          <a:lstStyle/>
          <a:p>
            <a:pPr algn="just" defTabSz="913765">
              <a:lnSpc>
                <a:spcPct val="130000"/>
              </a:lnSpc>
              <a:defRPr/>
            </a:pPr>
            <a:r>
              <a:rPr lang="zh-CN" altLang="en-US" sz="2000"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“微腐败”与“巨腐败”都是一样，都是侵害老百姓利益，都是侵吞国有财产，都是害己害民害国的行为</a:t>
            </a:r>
            <a:endParaRPr lang="en-US" altLang="zh-CN" sz="2000"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 name="矩形 9"/>
          <p:cNvSpPr/>
          <p:nvPr/>
        </p:nvSpPr>
        <p:spPr>
          <a:xfrm>
            <a:off x="8592519" y="2511999"/>
            <a:ext cx="1114551" cy="750025"/>
          </a:xfrm>
          <a:prstGeom prst="rect">
            <a:avLst/>
          </a:prstGeom>
          <a:solidFill>
            <a:srgbClr val="E60000"/>
          </a:solidFill>
          <a:ln w="19050" cap="flat" cmpd="sng" algn="ctr">
            <a:noFill/>
            <a:prstDash val="solid"/>
          </a:ln>
          <a:effectLst/>
        </p:spPr>
        <p:txBody>
          <a:bodyPr rtlCol="0" anchor="ctr"/>
          <a:lstStyle/>
          <a:p>
            <a:pPr algn="ctr" defTabSz="913765">
              <a:defRPr/>
            </a:pPr>
            <a:r>
              <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rPr>
              <a:t>在危</a:t>
            </a:r>
            <a:endParaRPr lang="en-US" altLang="zh-CN"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a:p>
            <a:pPr algn="ctr" defTabSz="913765">
              <a:defRPr/>
            </a:pPr>
            <a:r>
              <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rPr>
              <a:t>害上</a:t>
            </a:r>
            <a:endParaRPr lang="zh-CN" altLang="en-US" sz="20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sp>
        <p:nvSpPr>
          <p:cNvPr id="13" name="矩形 12"/>
          <p:cNvSpPr/>
          <p:nvPr/>
        </p:nvSpPr>
        <p:spPr>
          <a:xfrm>
            <a:off x="8482899" y="3429000"/>
            <a:ext cx="2869232" cy="2053896"/>
          </a:xfrm>
          <a:prstGeom prst="rect">
            <a:avLst/>
          </a:prstGeom>
          <a:noFill/>
        </p:spPr>
        <p:txBody>
          <a:bodyPr wrap="square">
            <a:spAutoFit/>
          </a:bodyPr>
          <a:lstStyle/>
          <a:p>
            <a:pPr algn="just" defTabSz="913765">
              <a:lnSpc>
                <a:spcPct val="130000"/>
              </a:lnSpc>
              <a:defRPr/>
            </a:pPr>
            <a:r>
              <a:rPr lang="zh-CN" altLang="en-US" sz="2000"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“微腐败”也不比“巨腐败”小，都是对党和政府公权的践踏，都是对党和政府公信力的破坏。</a:t>
            </a:r>
            <a:endParaRPr lang="en-US" altLang="zh-CN" sz="2000" kern="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4" name="矩形 13"/>
          <p:cNvSpPr/>
          <p:nvPr/>
        </p:nvSpPr>
        <p:spPr>
          <a:xfrm>
            <a:off x="4566288" y="2393018"/>
            <a:ext cx="3031733" cy="3451307"/>
          </a:xfrm>
          <a:prstGeom prst="rect">
            <a:avLst/>
          </a:prstGeom>
          <a:noFill/>
          <a:ln w="25400" cap="flat" cmpd="sng" algn="ctr">
            <a:solidFill>
              <a:srgbClr val="C00000"/>
            </a:solidFill>
            <a:prstDash val="solid"/>
          </a:ln>
          <a:effectLst/>
        </p:spPr>
        <p:txBody>
          <a:bodyPr rtlCol="0" anchor="ctr"/>
          <a:lstStyle/>
          <a:p>
            <a:pPr algn="ctr" defTabSz="913765">
              <a:defRPr/>
            </a:pPr>
            <a:endParaRPr lang="zh-CN" altLang="en-US" sz="40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5" name="矩形 14"/>
          <p:cNvSpPr/>
          <p:nvPr/>
        </p:nvSpPr>
        <p:spPr>
          <a:xfrm>
            <a:off x="8395850" y="2393017"/>
            <a:ext cx="3031733" cy="3451307"/>
          </a:xfrm>
          <a:prstGeom prst="rect">
            <a:avLst/>
          </a:prstGeom>
          <a:noFill/>
          <a:ln w="25400" cap="flat" cmpd="sng" algn="ctr">
            <a:solidFill>
              <a:srgbClr val="C00000"/>
            </a:solidFill>
            <a:prstDash val="solid"/>
          </a:ln>
          <a:effectLst/>
        </p:spPr>
        <p:txBody>
          <a:bodyPr rtlCol="0" anchor="ctr"/>
          <a:lstStyle/>
          <a:p>
            <a:pPr algn="ctr" defTabSz="913765">
              <a:defRPr/>
            </a:pPr>
            <a:endParaRPr lang="zh-CN" altLang="en-US" sz="40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2" presetClass="entr" presetSubtype="4"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53" presetClass="entr" presetSubtype="16"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5000"/>
                            </p:stCondLst>
                            <p:childTnLst>
                              <p:par>
                                <p:cTn id="50" presetID="42"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animBg="1"/>
      <p:bldP spid="9" grpId="0"/>
      <p:bldP spid="10" grpId="0" animBg="1"/>
      <p:bldP spid="13" grpId="0"/>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2260718" y="2083252"/>
            <a:ext cx="7990722" cy="36474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圆角 12"/>
          <p:cNvSpPr/>
          <p:nvPr/>
        </p:nvSpPr>
        <p:spPr>
          <a:xfrm>
            <a:off x="2688550" y="1818652"/>
            <a:ext cx="6814899" cy="529200"/>
          </a:xfrm>
          <a:prstGeom prst="roundRect">
            <a:avLst/>
          </a:prstGeom>
          <a:solidFill>
            <a:srgbClr val="C00000"/>
          </a:solidFill>
          <a:ln w="1270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r>
              <a:rPr lang="zh-CN" altLang="en-US" sz="2800" b="1" kern="100" dirty="0">
                <a:solidFill>
                  <a:srgbClr val="FFFDF8"/>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无“微”不治为救人</a:t>
            </a:r>
            <a:endParaRPr lang="zh-CN" altLang="en-US" sz="2800" b="1" kern="100" dirty="0">
              <a:solidFill>
                <a:srgbClr val="FFFDF8"/>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6" name="矩形 5"/>
          <p:cNvSpPr/>
          <p:nvPr/>
        </p:nvSpPr>
        <p:spPr>
          <a:xfrm>
            <a:off x="2688549" y="2687663"/>
            <a:ext cx="6814899" cy="2438616"/>
          </a:xfrm>
          <a:prstGeom prst="rect">
            <a:avLst/>
          </a:prstGeom>
          <a:noFill/>
        </p:spPr>
        <p:txBody>
          <a:bodyPr wrap="square">
            <a:spAutoFit/>
          </a:bodyPr>
          <a:lstStyle/>
          <a:p>
            <a:pPr algn="just" fontAlgn="base">
              <a:lnSpc>
                <a:spcPct val="150000"/>
              </a:lnSpc>
              <a:spcBef>
                <a:spcPct val="0"/>
              </a:spcBef>
              <a:spcAft>
                <a:spcPct val="0"/>
              </a:spcAft>
              <a:defRPr/>
            </a:pPr>
            <a:r>
              <a:rPr lang="zh-CN" altLang="en-US" sz="2400" b="1" kern="0"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不拘小节，终酿大错</a:t>
            </a:r>
            <a:endParaRPr lang="en-US" altLang="zh-CN" sz="2400" b="1" kern="0"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a:p>
            <a:pPr algn="just" fontAlgn="base">
              <a:lnSpc>
                <a:spcPct val="150000"/>
              </a:lnSpc>
              <a:spcBef>
                <a:spcPct val="0"/>
              </a:spcBef>
              <a:spcAft>
                <a:spcPct val="0"/>
              </a:spcAft>
              <a:defRPr/>
            </a:pP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有些人一旦有了贪欲之念，就会伸出贪婪之手，如果不被及时惩诫，他们就会一次变两次，偶尔变经常，渐渐的会将贪婪之手伸得更远，拿的更多；就像有些穷凶极恶的歹徒都是由小偷小摸逐渐发展恶化来的。</a:t>
            </a:r>
            <a:endParaRPr lang="en-US" altLang="zh-CN" sz="2000" b="1" kern="0" dirty="0">
              <a:solidFill>
                <a:srgbClr val="E6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8" presetClass="entr" presetSubtype="12"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2166" y="1708661"/>
            <a:ext cx="9438289" cy="3744808"/>
          </a:xfrm>
          <a:prstGeom prst="rect">
            <a:avLst/>
          </a:prstGeom>
        </p:spPr>
        <p:txBody>
          <a:bodyPr wrap="square">
            <a:spAutoFit/>
          </a:bodyPr>
          <a:lstStyle/>
          <a:p>
            <a:pPr algn="just">
              <a:lnSpc>
                <a:spcPct val="150000"/>
              </a:lnSpc>
            </a:pPr>
            <a:r>
              <a:rPr lang="zh-CN" altLang="en-US" sz="2600" dirty="0">
                <a:solidFill>
                  <a:srgbClr val="7D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作为</a:t>
            </a:r>
            <a:r>
              <a:rPr lang="zh-CN" altLang="en-US" sz="3200" dirty="0">
                <a:solidFill>
                  <a:srgbClr val="C00000"/>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基层党员</a:t>
            </a:r>
            <a:r>
              <a:rPr lang="zh-CN" altLang="en-US" sz="2600" dirty="0">
                <a:solidFill>
                  <a:srgbClr val="7D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，我们与群众接触交流的机会和次数比较多，深知基层腐败的形式比较隐蔽且容易发生。</a:t>
            </a:r>
            <a:endParaRPr lang="en-US" altLang="zh-CN" sz="2600" dirty="0">
              <a:solidFill>
                <a:srgbClr val="7D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a:p>
            <a:pPr algn="just">
              <a:lnSpc>
                <a:spcPct val="150000"/>
              </a:lnSpc>
            </a:pPr>
            <a:r>
              <a:rPr lang="zh-CN" altLang="en-US" sz="2600" dirty="0">
                <a:solidFill>
                  <a:srgbClr val="7D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我们通过这种讲党课的方式，让大家认识到</a:t>
            </a:r>
            <a:r>
              <a:rPr lang="zh-CN" altLang="en-US" sz="4000" b="1" dirty="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思源黑体 CN Normal" panose="020B0400000000000000" pitchFamily="34" charset="-122"/>
              </a:rPr>
              <a:t>“微腐败”</a:t>
            </a:r>
            <a:r>
              <a:rPr lang="zh-CN" altLang="en-US" sz="2600" dirty="0">
                <a:solidFill>
                  <a:srgbClr val="7D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的危害性，时刻提醒大家</a:t>
            </a:r>
            <a:r>
              <a:rPr lang="zh-CN" altLang="en-US" sz="3200" dirty="0">
                <a:solidFill>
                  <a:srgbClr val="C00000"/>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不忘初心，严于律己，廉洁从业</a:t>
            </a:r>
            <a:r>
              <a:rPr lang="zh-CN" altLang="en-US" sz="2600" dirty="0">
                <a:solidFill>
                  <a:srgbClr val="7D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，做一名合格的</a:t>
            </a:r>
            <a:r>
              <a:rPr lang="zh-CN" altLang="en-US" sz="3200" dirty="0">
                <a:solidFill>
                  <a:srgbClr val="C00000"/>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共产党员</a:t>
            </a:r>
            <a:r>
              <a:rPr lang="zh-CN" altLang="en-US" sz="2600" dirty="0">
                <a:solidFill>
                  <a:srgbClr val="7D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endParaRPr lang="zh-CN" altLang="en-US" sz="2600"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9" name="矩形 8"/>
          <p:cNvSpPr/>
          <p:nvPr/>
        </p:nvSpPr>
        <p:spPr>
          <a:xfrm>
            <a:off x="5311170" y="81821"/>
            <a:ext cx="1569660" cy="923330"/>
          </a:xfrm>
          <a:prstGeom prst="rect">
            <a:avLst/>
          </a:prstGeom>
        </p:spPr>
        <p:txBody>
          <a:bodyPr wrap="none">
            <a:spAutoFit/>
          </a:bodyPr>
          <a:lstStyle/>
          <a:p>
            <a:r>
              <a:rPr lang="zh-CN" altLang="en-US" sz="5400" b="1" dirty="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思源黑体 CN Normal" panose="020B0400000000000000" pitchFamily="34" charset="-122"/>
              </a:rPr>
              <a:t>前言</a:t>
            </a:r>
            <a:endParaRPr lang="en-US" altLang="zh-CN" sz="5400" b="1" dirty="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40"/>
                                  </p:iterate>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87681" y="1879600"/>
            <a:ext cx="10961868" cy="3992879"/>
          </a:xfrm>
          <a:prstGeom prst="rect">
            <a:avLst/>
          </a:prstGeom>
          <a:gradFill flip="none" rotWithShape="1">
            <a:gsLst>
              <a:gs pos="0">
                <a:srgbClr val="FF0000">
                  <a:alpha val="75000"/>
                </a:srgbClr>
              </a:gs>
              <a:gs pos="61000">
                <a:srgbClr val="FF3333"/>
              </a:gs>
              <a:gs pos="82000">
                <a:srgbClr val="EE0000"/>
              </a:gs>
              <a:gs pos="100000">
                <a:srgbClr val="8E1E00"/>
              </a:gs>
            </a:gsLst>
            <a:path path="circle">
              <a:fillToRect r="100000" b="100000"/>
            </a:path>
            <a:tileRect l="-100000" t="-100000"/>
          </a:gra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矩形 1"/>
          <p:cNvSpPr/>
          <p:nvPr/>
        </p:nvSpPr>
        <p:spPr>
          <a:xfrm>
            <a:off x="5613678" y="2130044"/>
            <a:ext cx="5624911" cy="3499291"/>
          </a:xfrm>
          <a:prstGeom prst="rect">
            <a:avLst/>
          </a:prstGeom>
        </p:spPr>
        <p:txBody>
          <a:bodyPr wrap="square">
            <a:spAutoFit/>
          </a:bodyPr>
          <a:lstStyle/>
          <a:p>
            <a:pPr algn="just">
              <a:lnSpc>
                <a:spcPct val="140000"/>
              </a:lnSpc>
            </a:pPr>
            <a:r>
              <a:rPr lang="zh-CN" altLang="en-US" sz="20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微腐败”虽微，但积累和扩散开来就会形成腐败风气，也会孕育更多的“大腐败”。我们在反腐斗争中打掉的“大老虎”，往往也正是从“微腐败”的“小苍蝇”中长出来的。许多贪官在其腐败生涯获得的“第一桶金”，往往都是从“微腐败”中获得的。尝到了第一次腐败的甜头，就一发不可收拾，就会有第二次和更多次，久而久之必会酿成“大腐败”“大老虎”。</a:t>
            </a:r>
            <a:endParaRPr lang="zh-CN" altLang="zh-CN" sz="20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3648" y="2057117"/>
            <a:ext cx="4657092" cy="36844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750"/>
                                        <p:tgtEl>
                                          <p:spTgt spid="4"/>
                                        </p:tgtEl>
                                      </p:cBhvr>
                                    </p:animEffect>
                                  </p:childTnLst>
                                </p:cTn>
                              </p:par>
                            </p:childTnLst>
                          </p:cTn>
                        </p:par>
                        <p:par>
                          <p:cTn id="13" fill="hold">
                            <p:stCondLst>
                              <p:cond delay="1500"/>
                            </p:stCondLst>
                            <p:childTnLst>
                              <p:par>
                                <p:cTn id="14" presetID="18" presetClass="entr" presetSubtype="1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34513" y="1879656"/>
            <a:ext cx="10219040" cy="1787252"/>
          </a:xfrm>
          <a:prstGeom prst="rect">
            <a:avLst/>
          </a:prstGeom>
          <a:noFill/>
          <a:ln w="19050">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 name="矩形 2"/>
          <p:cNvSpPr/>
          <p:nvPr/>
        </p:nvSpPr>
        <p:spPr>
          <a:xfrm>
            <a:off x="1223714" y="1603083"/>
            <a:ext cx="6219071" cy="620269"/>
          </a:xfrm>
          <a:prstGeom prst="rect">
            <a:avLst/>
          </a:prstGeom>
          <a:solidFill>
            <a:srgbClr val="E6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美国斯坦福大学心理学家詹巴斗曾做过这样一项试验</a:t>
            </a:r>
            <a:endParaRPr lang="zh-CN" altLang="en-US" sz="20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矩形 3"/>
          <p:cNvSpPr/>
          <p:nvPr/>
        </p:nvSpPr>
        <p:spPr>
          <a:xfrm>
            <a:off x="1148004" y="2223352"/>
            <a:ext cx="9835429" cy="1384995"/>
          </a:xfrm>
          <a:prstGeom prst="rect">
            <a:avLst/>
          </a:prstGeom>
        </p:spPr>
        <p:txBody>
          <a:bodyPr wrap="square">
            <a:spAutoFit/>
          </a:bodyPr>
          <a:lstStyle/>
          <a:p>
            <a:pPr algn="just">
              <a:lnSpc>
                <a:spcPct val="140000"/>
              </a:lnSpc>
            </a:pPr>
            <a:r>
              <a:rPr lang="zh-CN" altLang="en-US" sz="2000"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他找来两辆一模一样的汽车，一辆停在比较杂乱的街区，一辆停在中产阶级社区。他把停在杂乱街区的那一辆的车牌摘掉，顶棚打开，结果一天之内就被入偷走了，而摆在中产阶级社区的那一辆过了一个星期也安然无恙，这就是著名的破窗理论，</a:t>
            </a:r>
            <a:endParaRPr lang="zh-CN" altLang="zh-CN" sz="200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矩形 5"/>
          <p:cNvSpPr/>
          <p:nvPr/>
        </p:nvSpPr>
        <p:spPr bwMode="auto">
          <a:xfrm>
            <a:off x="1423848" y="4010604"/>
            <a:ext cx="9729706" cy="1922363"/>
          </a:xfrm>
          <a:prstGeom prst="rect">
            <a:avLst/>
          </a:prstGeom>
          <a:solidFill>
            <a:srgbClr val="C50F00"/>
          </a:solidFill>
          <a:ln w="9525" cap="flat" cmpd="sng" algn="ctr">
            <a:solidFill>
              <a:srgbClr val="FFFFFF">
                <a:lumMod val="75000"/>
              </a:srgbClr>
            </a:solidFill>
            <a:prstDash val="solid"/>
            <a:round/>
            <a:headEnd type="none" w="med" len="med"/>
            <a:tailEnd type="none" w="med" len="med"/>
          </a:ln>
          <a:effectLst/>
        </p:spPr>
        <p:txBody>
          <a:bodyPr vert="horz" wrap="square" lIns="91383" tIns="45691" rIns="91383" bIns="45691" numCol="1" rtlCol="0" anchor="t" anchorCtr="0" compatLnSpc="1"/>
          <a:lstStyle/>
          <a:p>
            <a:pPr defTabSz="913765" fontAlgn="base">
              <a:spcBef>
                <a:spcPct val="0"/>
              </a:spcBef>
              <a:spcAft>
                <a:spcPct val="0"/>
              </a:spcAft>
              <a:defRPr/>
            </a:pPr>
            <a:endParaRPr lang="zh-CN" altLang="en-US" sz="1800" kern="0">
              <a:solidFill>
                <a:srgbClr val="BC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 name="箭头: 五边形 25"/>
          <p:cNvSpPr/>
          <p:nvPr/>
        </p:nvSpPr>
        <p:spPr bwMode="auto">
          <a:xfrm>
            <a:off x="908444" y="4412405"/>
            <a:ext cx="1508178" cy="1011887"/>
          </a:xfrm>
          <a:prstGeom prst="homePlate">
            <a:avLst>
              <a:gd name="adj" fmla="val 19643"/>
            </a:avLst>
          </a:prstGeom>
          <a:solidFill>
            <a:srgbClr val="E60000"/>
          </a:solidFill>
          <a:ln w="19050" cap="flat" cmpd="sng" algn="ctr">
            <a:solidFill>
              <a:schemeClr val="bg1"/>
            </a:solidFill>
            <a:prstDash val="solid"/>
            <a:miter lim="800000"/>
          </a:ln>
          <a:effectLst/>
        </p:spPr>
        <p:txBody>
          <a:bodyPr rot="0" spcFirstLastPara="0" vertOverflow="overflow" horzOverflow="overflow" vert="horz" wrap="square" lIns="91383" tIns="45691" rIns="91383" bIns="45691" numCol="1" spcCol="0" rtlCol="0" fromWordArt="0" anchor="t" anchorCtr="0" forceAA="0" compatLnSpc="1">
            <a:noAutofit/>
          </a:bodyPr>
          <a:lstStyle/>
          <a:p>
            <a:pPr defTabSz="913765" eaLnBrk="0" fontAlgn="base" hangingPunct="0">
              <a:spcBef>
                <a:spcPct val="0"/>
              </a:spcBef>
              <a:spcAft>
                <a:spcPct val="0"/>
              </a:spcAft>
              <a:defRPr/>
            </a:pPr>
            <a:endParaRPr lang="zh-CN" altLang="en-US" sz="1800" kern="0">
              <a:solidFill>
                <a:srgbClr val="BC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8" name="矩形 7"/>
          <p:cNvSpPr/>
          <p:nvPr/>
        </p:nvSpPr>
        <p:spPr>
          <a:xfrm>
            <a:off x="2455805" y="4150531"/>
            <a:ext cx="8516995" cy="1607428"/>
          </a:xfrm>
          <a:prstGeom prst="rect">
            <a:avLst/>
          </a:prstGeom>
        </p:spPr>
        <p:txBody>
          <a:bodyPr wrap="square">
            <a:spAutoFit/>
          </a:bodyPr>
          <a:lstStyle/>
          <a:p>
            <a:pPr algn="just" defTabSz="913765" eaLnBrk="0" fontAlgn="base" hangingPunct="0">
              <a:lnSpc>
                <a:spcPct val="140000"/>
              </a:lnSpc>
              <a:spcBef>
                <a:spcPct val="0"/>
              </a:spcBef>
              <a:spcAft>
                <a:spcPct val="0"/>
              </a:spcAft>
            </a:pPr>
            <a:r>
              <a:rPr lang="zh-CN" altLang="en-US"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任何一种不良现象的存在，都在传递着一种信息，这种信息会导致不良现象的无限扩展，同时必须高度警觉那些看起来是偶然的、个别的、轻微的“过错”，如果对这种行为不闻不问、熟视无睹、反应迟钝或纠正不力，就会纵容更多的人“去打烂更多的窗户玻璃”，极有可能演变成“千里之堤，溃于蚁穴”的恶果。</a:t>
            </a:r>
            <a:endParaRPr lang="en-US" altLang="zh-CN"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矩形 8"/>
          <p:cNvSpPr/>
          <p:nvPr/>
        </p:nvSpPr>
        <p:spPr>
          <a:xfrm>
            <a:off x="726538" y="4460329"/>
            <a:ext cx="1691022" cy="954107"/>
          </a:xfrm>
          <a:prstGeom prst="rect">
            <a:avLst/>
          </a:prstGeom>
          <a:noFill/>
        </p:spPr>
        <p:txBody>
          <a:bodyPr wrap="square">
            <a:spAutoFit/>
          </a:bodyPr>
          <a:lstStyle/>
          <a:p>
            <a:pPr algn="ctr" defTabSz="913765" eaLnBrk="0" fontAlgn="base" hangingPunct="0">
              <a:spcBef>
                <a:spcPct val="0"/>
              </a:spcBef>
              <a:spcAft>
                <a:spcPct val="0"/>
              </a:spcAft>
            </a:pPr>
            <a:r>
              <a:rPr lang="zh-CN" altLang="en-US" sz="2800" b="1" dirty="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启示</a:t>
            </a:r>
            <a:endParaRPr lang="en-US" altLang="zh-CN" sz="2800" b="1" dirty="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a:p>
            <a:pPr algn="ctr" defTabSz="913765" eaLnBrk="0" fontAlgn="base" hangingPunct="0">
              <a:spcBef>
                <a:spcPct val="0"/>
              </a:spcBef>
              <a:spcAft>
                <a:spcPct val="0"/>
              </a:spcAft>
            </a:pPr>
            <a:r>
              <a:rPr lang="zh-CN" altLang="en-US" sz="2800" b="1" dirty="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我们</a:t>
            </a:r>
            <a:endParaRPr lang="zh-CN" altLang="en-US" sz="2800" b="1" dirty="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1000"/>
                                        <p:tgtEl>
                                          <p:spTgt spid="2"/>
                                        </p:tgtEl>
                                      </p:cBhvr>
                                    </p:animEffect>
                                  </p:childTnLst>
                                </p:cTn>
                              </p:par>
                            </p:childTnLst>
                          </p:cTn>
                        </p:par>
                        <p:par>
                          <p:cTn id="13" fill="hold">
                            <p:stCondLst>
                              <p:cond delay="1500"/>
                            </p:stCondLst>
                            <p:childTnLst>
                              <p:par>
                                <p:cTn id="14" presetID="18" presetClass="entr" presetSubtype="1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Left)">
                                      <p:cBhvr>
                                        <p:cTn id="16" dur="500"/>
                                        <p:tgtEl>
                                          <p:spTgt spid="4"/>
                                        </p:tgtEl>
                                      </p:cBhvr>
                                    </p:animEffect>
                                  </p:childTnLst>
                                </p:cTn>
                              </p:par>
                            </p:childTnLst>
                          </p:cTn>
                        </p:par>
                        <p:par>
                          <p:cTn id="17" fill="hold">
                            <p:stCondLst>
                              <p:cond delay="2000"/>
                            </p:stCondLst>
                            <p:childTnLst>
                              <p:par>
                                <p:cTn id="18" presetID="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1" presetClass="entr" presetSubtype="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1000"/>
                                        <p:tgtEl>
                                          <p:spTgt spid="6"/>
                                        </p:tgtEl>
                                      </p:cBhvr>
                                    </p:animEffect>
                                  </p:childTnLst>
                                </p:cTn>
                              </p:par>
                            </p:childTnLst>
                          </p:cTn>
                        </p:par>
                        <p:par>
                          <p:cTn id="26" fill="hold">
                            <p:stCondLst>
                              <p:cond delay="3500"/>
                            </p:stCondLst>
                            <p:childTnLst>
                              <p:par>
                                <p:cTn id="27" presetID="18" presetClass="entr" presetSubtype="1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trips(down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animBg="1"/>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26537" y="1920054"/>
            <a:ext cx="10500261" cy="1643528"/>
            <a:chOff x="811675" y="3140438"/>
            <a:chExt cx="10427016" cy="1643528"/>
          </a:xfrm>
        </p:grpSpPr>
        <p:sp>
          <p:nvSpPr>
            <p:cNvPr id="3" name="矩形 2"/>
            <p:cNvSpPr/>
            <p:nvPr/>
          </p:nvSpPr>
          <p:spPr bwMode="auto">
            <a:xfrm>
              <a:off x="1508985" y="3140438"/>
              <a:ext cx="9729706" cy="1643528"/>
            </a:xfrm>
            <a:prstGeom prst="rect">
              <a:avLst/>
            </a:prstGeom>
            <a:solidFill>
              <a:srgbClr val="FFFFFF"/>
            </a:solidFill>
            <a:ln w="22225" cap="flat" cmpd="sng" algn="ctr">
              <a:solidFill>
                <a:srgbClr val="C50F00"/>
              </a:solidFill>
              <a:prstDash val="solid"/>
              <a:round/>
              <a:headEnd type="none" w="med" len="med"/>
              <a:tailEnd type="none" w="med" len="med"/>
            </a:ln>
            <a:effectLst/>
          </p:spPr>
          <p:txBody>
            <a:bodyPr vert="horz" wrap="square" lIns="91383" tIns="45691" rIns="91383" bIns="45691" numCol="1" rtlCol="0" anchor="t" anchorCtr="0" compatLnSpc="1"/>
            <a:lstStyle/>
            <a:p>
              <a:pPr defTabSz="913765" fontAlgn="base">
                <a:spcBef>
                  <a:spcPct val="0"/>
                </a:spcBef>
                <a:spcAft>
                  <a:spcPct val="0"/>
                </a:spcAft>
                <a:defRPr/>
              </a:pPr>
              <a:endParaRPr lang="zh-CN" altLang="en-US" sz="1800" kern="0">
                <a:solidFill>
                  <a:srgbClr val="BC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箭头: 五边形 25"/>
            <p:cNvSpPr/>
            <p:nvPr/>
          </p:nvSpPr>
          <p:spPr bwMode="auto">
            <a:xfrm>
              <a:off x="993581" y="3402312"/>
              <a:ext cx="1508178" cy="1011887"/>
            </a:xfrm>
            <a:prstGeom prst="homePlate">
              <a:avLst>
                <a:gd name="adj" fmla="val 19643"/>
              </a:avLst>
            </a:prstGeom>
            <a:solidFill>
              <a:srgbClr val="E60000"/>
            </a:solidFill>
            <a:ln w="12700" cap="flat" cmpd="sng" algn="ctr">
              <a:noFill/>
              <a:prstDash val="solid"/>
              <a:miter lim="800000"/>
            </a:ln>
            <a:effectLst/>
          </p:spPr>
          <p:txBody>
            <a:bodyPr rot="0" spcFirstLastPara="0" vertOverflow="overflow" horzOverflow="overflow" vert="horz" wrap="square" lIns="91383" tIns="45691" rIns="91383" bIns="45691" numCol="1" spcCol="0" rtlCol="0" fromWordArt="0" anchor="t" anchorCtr="0" forceAA="0" compatLnSpc="1">
              <a:noAutofit/>
            </a:bodyPr>
            <a:lstStyle/>
            <a:p>
              <a:pPr defTabSz="913765" eaLnBrk="0" fontAlgn="base" hangingPunct="0">
                <a:spcBef>
                  <a:spcPct val="0"/>
                </a:spcBef>
                <a:spcAft>
                  <a:spcPct val="0"/>
                </a:spcAft>
                <a:defRPr/>
              </a:pPr>
              <a:endParaRPr lang="zh-CN" altLang="en-US" sz="1800" kern="0">
                <a:solidFill>
                  <a:srgbClr val="BC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5" name="矩形 4"/>
            <p:cNvSpPr/>
            <p:nvPr/>
          </p:nvSpPr>
          <p:spPr>
            <a:xfrm>
              <a:off x="2477145" y="3140438"/>
              <a:ext cx="8697749" cy="1643527"/>
            </a:xfrm>
            <a:prstGeom prst="rect">
              <a:avLst/>
            </a:prstGeom>
          </p:spPr>
          <p:txBody>
            <a:bodyPr wrap="square">
              <a:spAutoFit/>
            </a:bodyPr>
            <a:lstStyle/>
            <a:p>
              <a:pPr algn="just" defTabSz="913765" eaLnBrk="0" fontAlgn="base" hangingPunct="0">
                <a:lnSpc>
                  <a:spcPct val="140000"/>
                </a:lnSpc>
                <a:spcBef>
                  <a:spcPct val="0"/>
                </a:spcBef>
                <a:spcAft>
                  <a:spcPct val="0"/>
                </a:spcAft>
              </a:pPr>
              <a:r>
                <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对于违规违纪的贪腐行为，要及时发现、及时处理，坚持抓早抓小、治病救人，避免养痈遗患，遏制腐败等不良行为蔓延。全面从严治党必须抓早抓小</a:t>
              </a:r>
              <a:r>
                <a:rPr lang="en-US"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防微杜渐，体现了“惩前毖后、治病救人”的一贯方针，体现了我们党对党员干部的爱护和关心，“早治疗早健康”，防止其堕入深渊。</a:t>
              </a:r>
              <a:endParaRPr lang="en-US"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矩形 5"/>
            <p:cNvSpPr/>
            <p:nvPr/>
          </p:nvSpPr>
          <p:spPr>
            <a:xfrm>
              <a:off x="811675" y="3450236"/>
              <a:ext cx="1691022" cy="954107"/>
            </a:xfrm>
            <a:prstGeom prst="rect">
              <a:avLst/>
            </a:prstGeom>
            <a:noFill/>
          </p:spPr>
          <p:txBody>
            <a:bodyPr wrap="square">
              <a:spAutoFit/>
            </a:bodyPr>
            <a:lstStyle/>
            <a:p>
              <a:pPr algn="ctr" defTabSz="913765" eaLnBrk="0" fontAlgn="base" hangingPunct="0">
                <a:spcBef>
                  <a:spcPct val="0"/>
                </a:spcBef>
                <a:spcAft>
                  <a:spcPct val="0"/>
                </a:spcAft>
              </a:pPr>
              <a:r>
                <a:rPr lang="zh-CN" altLang="en-US" sz="2800" b="1" dirty="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警示</a:t>
              </a:r>
              <a:endParaRPr lang="en-US" altLang="zh-CN" sz="2800" b="1" dirty="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a:p>
              <a:pPr algn="ctr" defTabSz="913765" eaLnBrk="0" fontAlgn="base" hangingPunct="0">
                <a:spcBef>
                  <a:spcPct val="0"/>
                </a:spcBef>
                <a:spcAft>
                  <a:spcPct val="0"/>
                </a:spcAft>
              </a:pPr>
              <a:r>
                <a:rPr lang="zh-CN" altLang="en-US" sz="2800" b="1" dirty="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我们</a:t>
              </a:r>
              <a:endParaRPr lang="zh-CN" altLang="en-US" sz="2800" b="1" dirty="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7" name="矩形 6"/>
          <p:cNvSpPr/>
          <p:nvPr/>
        </p:nvSpPr>
        <p:spPr>
          <a:xfrm>
            <a:off x="1152375" y="4946099"/>
            <a:ext cx="1117099" cy="796494"/>
          </a:xfrm>
          <a:prstGeom prst="rect">
            <a:avLst/>
          </a:prstGeom>
          <a:solidFill>
            <a:srgbClr val="E60000"/>
          </a:solidFill>
          <a:ln w="19050" cap="flat" cmpd="sng" algn="ctr">
            <a:noFill/>
            <a:prstDash val="solid"/>
          </a:ln>
          <a:effectLst/>
        </p:spPr>
        <p:txBody>
          <a:bodyPr rtlCol="0" anchor="ctr"/>
          <a:lstStyle/>
          <a:p>
            <a:pPr algn="ctr" defTabSz="913765">
              <a:defRPr/>
            </a:pPr>
            <a:r>
              <a:rPr lang="zh-CN" altLang="en-US" sz="24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rPr>
              <a:t>案例</a:t>
            </a:r>
            <a:endParaRPr lang="zh-CN" altLang="en-US" sz="2400" kern="0" dirty="0">
              <a:solidFill>
                <a:srgbClr val="FFFDFB"/>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grpSp>
        <p:nvGrpSpPr>
          <p:cNvPr id="8" name="组合 7"/>
          <p:cNvGrpSpPr/>
          <p:nvPr/>
        </p:nvGrpSpPr>
        <p:grpSpPr>
          <a:xfrm>
            <a:off x="973444" y="4070586"/>
            <a:ext cx="10253355" cy="1854094"/>
            <a:chOff x="3279122" y="2132350"/>
            <a:chExt cx="8467881" cy="1764671"/>
          </a:xfrm>
        </p:grpSpPr>
        <p:sp>
          <p:nvSpPr>
            <p:cNvPr id="9" name="矩形 8"/>
            <p:cNvSpPr/>
            <p:nvPr/>
          </p:nvSpPr>
          <p:spPr>
            <a:xfrm>
              <a:off x="3279122" y="2132350"/>
              <a:ext cx="8467881" cy="1764671"/>
            </a:xfrm>
            <a:prstGeom prst="rect">
              <a:avLst/>
            </a:prstGeom>
            <a:noFill/>
            <a:ln w="19050" cap="flat" cmpd="sng" algn="ctr">
              <a:solidFill>
                <a:srgbClr val="C00000"/>
              </a:solidFill>
              <a:prstDash val="solid"/>
            </a:ln>
            <a:effectLst/>
          </p:spPr>
          <p:txBody>
            <a:bodyPr rtlCol="0" anchor="ctr"/>
            <a:lstStyle/>
            <a:p>
              <a:pPr algn="ctr" defTabSz="913765">
                <a:defRPr/>
              </a:pPr>
              <a:endParaRPr lang="zh-CN" altLang="en-US" sz="40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 name="矩形 9"/>
            <p:cNvSpPr/>
            <p:nvPr/>
          </p:nvSpPr>
          <p:spPr>
            <a:xfrm>
              <a:off x="4497239" y="2298294"/>
              <a:ext cx="7041502" cy="1425422"/>
            </a:xfrm>
            <a:prstGeom prst="rect">
              <a:avLst/>
            </a:prstGeom>
            <a:noFill/>
          </p:spPr>
          <p:txBody>
            <a:bodyPr wrap="square">
              <a:spAutoFit/>
            </a:bodyPr>
            <a:lstStyle/>
            <a:p>
              <a:pPr algn="just" defTabSz="913765">
                <a:lnSpc>
                  <a:spcPct val="130000"/>
                </a:lnSpc>
                <a:defRPr/>
              </a:pPr>
              <a:r>
                <a:rPr lang="zh-CN" altLang="en-US"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某市供电公司原副总工程师丁某，中共党员，在</a:t>
              </a:r>
              <a:r>
                <a:rPr lang="en-US" altLang="zh-CN"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2006</a:t>
              </a:r>
              <a:r>
                <a:rPr lang="zh-CN" altLang="en-US"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年</a:t>
              </a:r>
              <a:r>
                <a:rPr lang="en-US" altLang="zh-CN"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1-9</a:t>
              </a:r>
              <a:r>
                <a:rPr lang="zh-CN" altLang="en-US"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月期间，利用分管该公司培训中心工程建设的职务之便，收受施工方孙某、林某各</a:t>
              </a:r>
              <a:r>
                <a:rPr lang="en-US" altLang="zh-CN"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2</a:t>
              </a:r>
              <a:r>
                <a:rPr lang="zh-CN" altLang="en-US"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万元，为他人谋取利益。</a:t>
              </a:r>
              <a:r>
                <a:rPr lang="en-US" altLang="zh-CN"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2013</a:t>
              </a:r>
              <a:r>
                <a:rPr lang="zh-CN" altLang="en-US"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年</a:t>
              </a:r>
              <a:r>
                <a:rPr lang="en-US" altLang="zh-CN"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7</a:t>
              </a:r>
              <a:r>
                <a:rPr lang="zh-CN" altLang="en-US"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月，某人民法院以受贿罪判处丁某有期徒刑三年，缓刑四年。依据</a:t>
              </a:r>
              <a:r>
                <a:rPr lang="en-US" altLang="zh-CN"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中国共产党纪律处分条例</a:t>
              </a:r>
              <a:r>
                <a:rPr lang="en-US" altLang="zh-CN"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en-US" altLang="zh-CN"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2004</a:t>
              </a:r>
              <a:r>
                <a:rPr lang="zh-CN" altLang="en-US"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版）第三十条规定，给予丁某开除党籍处分。</a:t>
              </a:r>
              <a:endParaRPr lang="en-US" altLang="zh-CN" kern="0" dirty="0">
                <a:solidFill>
                  <a:srgbClr val="5913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18" presetClass="entr" presetSubtype="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2901367" y="2433756"/>
            <a:ext cx="6366226" cy="1754326"/>
          </a:xfrm>
          <a:prstGeom prst="rect">
            <a:avLst/>
          </a:prstGeom>
          <a:effectLst>
            <a:glow rad="228600">
              <a:schemeClr val="accent2">
                <a:satMod val="175000"/>
                <a:alpha val="40000"/>
              </a:schemeClr>
            </a:glow>
          </a:effectLst>
        </p:spPr>
        <p:txBody>
          <a:bodyPr wrap="square">
            <a:spAutoFit/>
          </a:bodyPr>
          <a:lstStyle/>
          <a:p>
            <a:pPr algn="ctr"/>
            <a:r>
              <a:rPr lang="zh-CN" altLang="en-US" sz="5400" dirty="0">
                <a:gradFill>
                  <a:gsLst>
                    <a:gs pos="14000">
                      <a:srgbClr val="FF0000"/>
                    </a:gs>
                    <a:gs pos="94000">
                      <a:srgbClr val="790000"/>
                    </a:gs>
                    <a:gs pos="49000">
                      <a:srgbClr val="FF0000"/>
                    </a:gs>
                  </a:gsLst>
                  <a:lin ang="5400000" scaled="1"/>
                </a:gradFill>
                <a:effectLst>
                  <a:glow rad="152400">
                    <a:schemeClr val="bg1"/>
                  </a:glow>
                  <a:outerShdw blurRad="38100" dist="38100" dir="2700000" algn="tl">
                    <a:srgbClr val="000000">
                      <a:alpha val="43137"/>
                    </a:srgbClr>
                  </a:outerShdw>
                </a:effectLst>
                <a:latin typeface="+mn-ea"/>
                <a:sym typeface="思源黑体 CN Normal" panose="020B0400000000000000" pitchFamily="34" charset="-122"/>
              </a:rPr>
              <a:t>不忘初心 廉洁从业</a:t>
            </a:r>
            <a:endParaRPr lang="en-US" altLang="zh-CN" sz="5400" dirty="0">
              <a:gradFill>
                <a:gsLst>
                  <a:gs pos="14000">
                    <a:srgbClr val="FF0000"/>
                  </a:gs>
                  <a:gs pos="94000">
                    <a:srgbClr val="790000"/>
                  </a:gs>
                  <a:gs pos="49000">
                    <a:srgbClr val="FF0000"/>
                  </a:gs>
                </a:gsLst>
                <a:lin ang="5400000" scaled="1"/>
              </a:gradFill>
              <a:effectLst>
                <a:glow rad="152400">
                  <a:schemeClr val="bg1"/>
                </a:glow>
                <a:outerShdw blurRad="38100" dist="38100" dir="2700000" algn="tl">
                  <a:srgbClr val="000000">
                    <a:alpha val="43137"/>
                  </a:srgbClr>
                </a:outerShdw>
              </a:effectLst>
              <a:latin typeface="+mn-ea"/>
              <a:sym typeface="思源黑体 CN Normal" panose="020B0400000000000000" pitchFamily="34" charset="-122"/>
            </a:endParaRPr>
          </a:p>
          <a:p>
            <a:pPr algn="ctr"/>
            <a:r>
              <a:rPr lang="zh-CN" altLang="en-US" sz="5400" dirty="0">
                <a:gradFill>
                  <a:gsLst>
                    <a:gs pos="14000">
                      <a:srgbClr val="FF0000"/>
                    </a:gs>
                    <a:gs pos="94000">
                      <a:srgbClr val="790000"/>
                    </a:gs>
                    <a:gs pos="49000">
                      <a:srgbClr val="FF0000"/>
                    </a:gs>
                  </a:gsLst>
                  <a:lin ang="5400000" scaled="1"/>
                </a:gradFill>
                <a:effectLst>
                  <a:glow rad="152400">
                    <a:schemeClr val="bg1"/>
                  </a:glow>
                  <a:outerShdw blurRad="38100" dist="38100" dir="2700000" algn="tl">
                    <a:srgbClr val="000000">
                      <a:alpha val="43137"/>
                    </a:srgbClr>
                  </a:outerShdw>
                </a:effectLst>
                <a:latin typeface="+mn-ea"/>
                <a:sym typeface="思源黑体 CN Normal" panose="020B0400000000000000" pitchFamily="34" charset="-122"/>
              </a:rPr>
              <a:t>砥砺前行</a:t>
            </a:r>
            <a:endParaRPr lang="zh-CN" altLang="zh-CN" sz="5400" dirty="0">
              <a:gradFill>
                <a:gsLst>
                  <a:gs pos="14000">
                    <a:srgbClr val="FF0000"/>
                  </a:gs>
                  <a:gs pos="94000">
                    <a:srgbClr val="790000"/>
                  </a:gs>
                  <a:gs pos="49000">
                    <a:srgbClr val="FF0000"/>
                  </a:gs>
                </a:gsLst>
                <a:lin ang="5400000" scaled="1"/>
              </a:gradFill>
              <a:effectLst>
                <a:glow rad="152400">
                  <a:schemeClr val="bg1"/>
                </a:glow>
                <a:outerShdw blurRad="38100" dist="38100" dir="2700000" algn="tl">
                  <a:srgbClr val="000000">
                    <a:alpha val="43137"/>
                  </a:srgbClr>
                </a:outerShdw>
              </a:effectLst>
              <a:latin typeface="+mn-ea"/>
              <a:sym typeface="思源黑体 CN Normal" panose="020B0400000000000000" pitchFamily="34" charset="-122"/>
            </a:endParaRPr>
          </a:p>
        </p:txBody>
      </p:sp>
      <p:sp useBgFill="1">
        <p:nvSpPr>
          <p:cNvPr id="18" name="文本框 17"/>
          <p:cNvSpPr txBox="1"/>
          <p:nvPr/>
        </p:nvSpPr>
        <p:spPr>
          <a:xfrm>
            <a:off x="4796132" y="1273969"/>
            <a:ext cx="2986428" cy="830997"/>
          </a:xfrm>
          <a:prstGeom prst="rect">
            <a:avLst/>
          </a:prstGeom>
        </p:spPr>
        <p:txBody>
          <a:bodyPr wrap="square" rtlCol="0">
            <a:spAutoFit/>
          </a:bodyPr>
          <a:lstStyle/>
          <a:p>
            <a:r>
              <a:rPr lang="zh-CN" altLang="en-US" sz="4800" dirty="0">
                <a:solidFill>
                  <a:srgbClr val="FF0000"/>
                </a:solidFill>
                <a:effectLst>
                  <a:glow rad="152400">
                    <a:schemeClr val="bg1"/>
                  </a:glow>
                  <a:outerShdw blurRad="38100" dist="38100" dir="2700000" algn="tl">
                    <a:srgbClr val="000000">
                      <a:alpha val="43137"/>
                    </a:srgbClr>
                  </a:outerShdw>
                </a:effectLst>
                <a:ea typeface="思源黑体 CN Heavy" panose="020B0A00000000000000" pitchFamily="34" charset="-122"/>
              </a:rPr>
              <a:t>第三部分</a:t>
            </a:r>
            <a:endParaRPr lang="zh-CN" altLang="en-US" sz="4800" dirty="0">
              <a:solidFill>
                <a:srgbClr val="FF0000"/>
              </a:solidFill>
              <a:effectLst>
                <a:glow rad="152400">
                  <a:schemeClr val="bg1"/>
                </a:glow>
                <a:outerShdw blurRad="38100" dist="38100" dir="2700000" algn="tl">
                  <a:srgbClr val="000000">
                    <a:alpha val="43137"/>
                  </a:srgbClr>
                </a:outerShdw>
              </a:effectLst>
              <a:ea typeface="思源黑体 CN Heavy" panose="020B0A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anim calcmode="lin" valueType="num">
                                      <p:cBhvr>
                                        <p:cTn id="10" dur="500" fill="hold"/>
                                        <p:tgtEl>
                                          <p:spTgt spid="45"/>
                                        </p:tgtEl>
                                        <p:attrNameLst>
                                          <p:attrName>ppt_x</p:attrName>
                                        </p:attrNameLst>
                                      </p:cBhvr>
                                      <p:tavLst>
                                        <p:tav tm="0">
                                          <p:val>
                                            <p:fltVal val="0.5"/>
                                          </p:val>
                                        </p:tav>
                                        <p:tav tm="100000">
                                          <p:val>
                                            <p:strVal val="#ppt_x"/>
                                          </p:val>
                                        </p:tav>
                                      </p:tavLst>
                                    </p:anim>
                                    <p:anim calcmode="lin" valueType="num">
                                      <p:cBhvr>
                                        <p:cTn id="11" dur="500" fill="hold"/>
                                        <p:tgtEl>
                                          <p:spTgt spid="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33039" y="3479554"/>
            <a:ext cx="6725920" cy="1846018"/>
          </a:xfrm>
          <a:prstGeom prst="rect">
            <a:avLst/>
          </a:prstGeom>
          <a:noFill/>
        </p:spPr>
        <p:txBody>
          <a:bodyPr wrap="square">
            <a:spAutoFit/>
          </a:bodyPr>
          <a:lstStyle/>
          <a:p>
            <a:pPr algn="just" fontAlgn="base">
              <a:lnSpc>
                <a:spcPct val="140000"/>
              </a:lnSpc>
              <a:spcBef>
                <a:spcPct val="0"/>
              </a:spcBef>
              <a:spcAft>
                <a:spcPct val="0"/>
              </a:spcAft>
              <a:defRPr/>
            </a:pP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小错小病的“微腐败”行为，不断腐蚀着基层党员干部的心灵，扭曲着企业员工的价值观，败坏党风政纪，损害党和企业的形象。为了我们赖以生存的企业，我们每个人要从自我做起，</a:t>
            </a:r>
            <a:r>
              <a:rPr lang="zh-CN" altLang="en-US" sz="2400" b="1" kern="0" dirty="0">
                <a:solidFill>
                  <a:srgbClr val="C00000"/>
                </a:solidFill>
                <a:latin typeface="思源黑体 CN Normal" panose="020B0400000000000000" pitchFamily="34" charset="-122"/>
                <a:ea typeface="思源黑体 CN Normal" panose="020B0400000000000000" pitchFamily="34" charset="-122"/>
                <a:cs typeface="+mn-ea"/>
                <a:sym typeface="+mn-lt"/>
              </a:rPr>
              <a:t>坚守廉洁之心，杜绝“微腐败”</a:t>
            </a:r>
            <a:r>
              <a:rPr lang="zh-CN" altLang="en-US" sz="2000" kern="0" dirty="0">
                <a:solidFill>
                  <a:srgbClr val="C00000"/>
                </a:solidFill>
                <a:latin typeface="思源黑体 CN Normal" panose="020B0400000000000000" pitchFamily="34" charset="-122"/>
                <a:ea typeface="思源黑体 CN Normal" panose="020B0400000000000000" pitchFamily="34" charset="-122"/>
                <a:cs typeface="+mn-ea"/>
                <a:sym typeface="+mn-lt"/>
              </a:rPr>
              <a:t>。</a:t>
            </a:r>
            <a:endParaRPr lang="en-US" altLang="zh-CN" sz="2000" b="1" kern="0" dirty="0">
              <a:solidFill>
                <a:srgbClr val="C00000"/>
              </a:solidFill>
              <a:latin typeface="思源黑体 CN Heavy" panose="020B0A00000000000000" pitchFamily="34" charset="-122"/>
              <a:ea typeface="思源黑体 CN Heavy" panose="020B0A00000000000000" pitchFamily="34" charset="-122"/>
              <a:cs typeface="+mn-ea"/>
              <a:sym typeface="+mn-lt"/>
            </a:endParaRPr>
          </a:p>
        </p:txBody>
      </p:sp>
      <p:sp>
        <p:nvSpPr>
          <p:cNvPr id="8" name="圆角矩形 7"/>
          <p:cNvSpPr/>
          <p:nvPr/>
        </p:nvSpPr>
        <p:spPr>
          <a:xfrm>
            <a:off x="3363196" y="2454963"/>
            <a:ext cx="5317799" cy="861143"/>
          </a:xfrm>
          <a:prstGeom prst="round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r>
              <a:rPr lang="zh-CN" altLang="en-US" sz="3600" b="1" kern="0" dirty="0">
                <a:gradFill>
                  <a:gsLst>
                    <a:gs pos="31000">
                      <a:srgbClr val="5B9BD5">
                        <a:lumMod val="5000"/>
                        <a:lumOff val="95000"/>
                      </a:srgbClr>
                    </a:gs>
                    <a:gs pos="85000">
                      <a:srgbClr val="FFFF00"/>
                    </a:gs>
                  </a:gsLst>
                  <a:lin ang="5400000" scaled="1"/>
                </a:gradFill>
                <a:latin typeface="思源黑体 CN Heavy" panose="020B0A00000000000000" pitchFamily="34" charset="-122"/>
                <a:ea typeface="思源黑体 CN Heavy" panose="020B0A00000000000000" pitchFamily="34" charset="-122"/>
              </a:rPr>
              <a:t>杜绝“微腐败”</a:t>
            </a:r>
            <a:endParaRPr lang="zh-CN" altLang="en-US" sz="3600" b="1" kern="0" dirty="0">
              <a:gradFill>
                <a:gsLst>
                  <a:gs pos="31000">
                    <a:srgbClr val="5B9BD5">
                      <a:lumMod val="5000"/>
                      <a:lumOff val="95000"/>
                    </a:srgbClr>
                  </a:gs>
                  <a:gs pos="85000">
                    <a:srgbClr val="FFFF00"/>
                  </a:gs>
                </a:gsLst>
                <a:lin ang="5400000" scaled="1"/>
              </a:gradFill>
              <a:latin typeface="思源黑体 CN Heavy" panose="020B0A00000000000000" pitchFamily="34" charset="-122"/>
              <a:ea typeface="思源黑体 CN Heavy" panose="020B0A00000000000000" pitchFamily="34" charset="-122"/>
            </a:endParaRPr>
          </a:p>
        </p:txBody>
      </p:sp>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50004"/>
          <a:stretch>
            <a:fillRect/>
          </a:stretch>
        </p:blipFill>
        <p:spPr>
          <a:xfrm>
            <a:off x="4260407" y="1406914"/>
            <a:ext cx="3671185" cy="1048049"/>
          </a:xfrm>
          <a:prstGeom prst="rect">
            <a:avLst/>
          </a:prstGeom>
        </p:spPr>
      </p:pic>
      <p:sp>
        <p:nvSpPr>
          <p:cNvPr id="10" name="矩形 9"/>
          <p:cNvSpPr/>
          <p:nvPr/>
        </p:nvSpPr>
        <p:spPr>
          <a:xfrm>
            <a:off x="2004475" y="2454963"/>
            <a:ext cx="8035239" cy="3488636"/>
          </a:xfrm>
          <a:prstGeom prst="rect">
            <a:avLst/>
          </a:prstGeom>
          <a:noFill/>
          <a:ln w="25400">
            <a:solidFill>
              <a:srgbClr val="B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B2B2B2"/>
              </a:solidFill>
              <a:effectLst/>
              <a:uLnTx/>
              <a:uFillTx/>
              <a:latin typeface="微软雅黑" panose="020B0503020204020204" pitchFamily="34" charset="-122"/>
              <a:ea typeface="微软雅黑 Light" panose="020B0502040204020203" pitchFamily="3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887029" y="1851878"/>
            <a:ext cx="8775120" cy="1577676"/>
          </a:xfrm>
          <a:prstGeom prst="rect">
            <a:avLst/>
          </a:prstGeom>
          <a:noFill/>
        </p:spPr>
        <p:txBody>
          <a:bodyPr wrap="square">
            <a:spAutoFit/>
          </a:bodyPr>
          <a:lstStyle/>
          <a:p>
            <a:pPr algn="just" fontAlgn="base">
              <a:lnSpc>
                <a:spcPct val="130000"/>
              </a:lnSpc>
              <a:spcBef>
                <a:spcPct val="0"/>
              </a:spcBef>
              <a:spcAft>
                <a:spcPct val="0"/>
              </a:spcAft>
              <a:defRPr/>
            </a:pPr>
            <a:r>
              <a:rPr lang="zh-CN" altLang="en-US" sz="2000" b="1" kern="0" dirty="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古人有“善怕者，必身有所正，言有所规，行有所止，偶有逾矩，亦不出大格”</a:t>
            </a:r>
            <a:r>
              <a:rPr lang="zh-CN" altLang="en-US" kern="0" dirty="0">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的名言，有“有所畏者，其家必齐；无所畏者，必怠其睽”的告诫，亦有“畏法度者最快乐”的达观，这些古训都是在提醒人们要严以律已，有所畏惧，切不可忘乎所以，为所欲为。</a:t>
            </a:r>
            <a:endParaRPr lang="en-US" altLang="zh-CN" b="1" kern="0" dirty="0">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9" name="矩形 18"/>
          <p:cNvSpPr/>
          <p:nvPr/>
        </p:nvSpPr>
        <p:spPr>
          <a:xfrm>
            <a:off x="2887029" y="3508469"/>
            <a:ext cx="8775120" cy="1497654"/>
          </a:xfrm>
          <a:prstGeom prst="rect">
            <a:avLst/>
          </a:prstGeom>
          <a:noFill/>
        </p:spPr>
        <p:txBody>
          <a:bodyPr wrap="square">
            <a:spAutoFit/>
          </a:bodyPr>
          <a:lstStyle/>
          <a:p>
            <a:pPr algn="just" fontAlgn="base">
              <a:lnSpc>
                <a:spcPct val="130000"/>
              </a:lnSpc>
              <a:spcBef>
                <a:spcPct val="0"/>
              </a:spcBef>
              <a:spcAft>
                <a:spcPct val="0"/>
              </a:spcAft>
              <a:defRPr/>
            </a:pPr>
            <a:r>
              <a:rPr lang="zh-CN" altLang="en-US" kern="0" dirty="0">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大家要时刻怀有敬畏廉洁自律制度、敬畏党纪国法之心，“敬”体现出自己的人生价值追求，“畏”体现出自身的自我警示，敬畏是一种责任，是一种发自内心的真感情，时刻敬畏廉洁自律制度，有了敬畏之心，就有了思想和行动的标准，就能严以律己，洁身自爱。</a:t>
            </a:r>
            <a:endParaRPr lang="en-US" altLang="zh-CN" b="1" kern="0" dirty="0">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 name="文本框 1"/>
          <p:cNvSpPr txBox="1"/>
          <p:nvPr/>
        </p:nvSpPr>
        <p:spPr>
          <a:xfrm>
            <a:off x="2887029" y="5196590"/>
            <a:ext cx="8775120" cy="1015663"/>
          </a:xfrm>
          <a:prstGeom prst="rect">
            <a:avLst/>
          </a:prstGeom>
          <a:noFill/>
        </p:spPr>
        <p:txBody>
          <a:bodyPr wrap="square" rtlCol="0">
            <a:spAutoFit/>
          </a:bodyPr>
          <a:lstStyle/>
          <a:p>
            <a:r>
              <a:rPr lang="zh-CN" altLang="en-US" sz="2000" b="1" kern="0" dirty="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作为基层党员干部，必须有一份“清醒”的敬畏感，时刻警示自己有所为有所不为，坚守道德与理性底线，牢记廉洁从业，经得起诱惑，终究能够心安理得。</a:t>
            </a:r>
            <a:endParaRPr lang="zh-CN" altLang="en-US" sz="2000" b="1" dirty="0"/>
          </a:p>
        </p:txBody>
      </p:sp>
      <p:grpSp>
        <p:nvGrpSpPr>
          <p:cNvPr id="5" name="组合 4"/>
          <p:cNvGrpSpPr/>
          <p:nvPr/>
        </p:nvGrpSpPr>
        <p:grpSpPr>
          <a:xfrm>
            <a:off x="699920" y="2454550"/>
            <a:ext cx="1439917" cy="2416718"/>
            <a:chOff x="954805" y="3529673"/>
            <a:chExt cx="1439917" cy="2416718"/>
          </a:xfrm>
        </p:grpSpPr>
        <p:sp>
          <p:nvSpPr>
            <p:cNvPr id="13" name="矩形 12"/>
            <p:cNvSpPr/>
            <p:nvPr/>
          </p:nvSpPr>
          <p:spPr bwMode="auto">
            <a:xfrm>
              <a:off x="954805" y="3529673"/>
              <a:ext cx="1439917" cy="2416718"/>
            </a:xfrm>
            <a:prstGeom prst="rect">
              <a:avLst/>
            </a:prstGeom>
            <a:solidFill>
              <a:schemeClr val="bg1"/>
            </a:solidFill>
            <a:ln w="25400" cap="flat" cmpd="sng" algn="ctr">
              <a:solidFill>
                <a:srgbClr val="E60000"/>
              </a:solidFill>
              <a:prstDash val="solid"/>
              <a:round/>
              <a:headEnd type="none" w="med" len="med"/>
              <a:tailEnd type="none" w="med" len="med"/>
            </a:ln>
            <a:effectLst/>
          </p:spPr>
          <p:txBody>
            <a:bodyPr vert="horz" wrap="square" lIns="91404" tIns="45702" rIns="91404" bIns="45702" numCol="1" rtlCol="0" anchor="t" anchorCtr="0" compatLnSpc="1"/>
            <a:lstStyle/>
            <a:p>
              <a:pPr defTabSz="913765" fontAlgn="base">
                <a:spcBef>
                  <a:spcPct val="0"/>
                </a:spcBef>
                <a:spcAft>
                  <a:spcPct val="0"/>
                </a:spcAft>
                <a:defRPr/>
              </a:pPr>
              <a:endParaRPr lang="zh-CN" altLang="en-US">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4" name="矩形 13"/>
            <p:cNvSpPr/>
            <p:nvPr/>
          </p:nvSpPr>
          <p:spPr>
            <a:xfrm>
              <a:off x="993574" y="4738032"/>
              <a:ext cx="1362377" cy="1015663"/>
            </a:xfrm>
            <a:prstGeom prst="rect">
              <a:avLst/>
            </a:prstGeom>
          </p:spPr>
          <p:txBody>
            <a:bodyPr wrap="square">
              <a:spAutoFit/>
            </a:bodyPr>
            <a:lstStyle/>
            <a:p>
              <a:pPr algn="ctr" defTabSz="913765" fontAlgn="base">
                <a:spcBef>
                  <a:spcPct val="0"/>
                </a:spcBef>
                <a:spcAft>
                  <a:spcPct val="0"/>
                </a:spcAft>
                <a:defRPr/>
              </a:pPr>
              <a:r>
                <a:rPr lang="zh-CN" altLang="en-US" sz="2000" b="1"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知敬畏</a:t>
              </a:r>
              <a:endParaRPr lang="en-US" altLang="zh-CN" sz="2000" b="1"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a:p>
              <a:pPr algn="ctr" defTabSz="913765" fontAlgn="base">
                <a:spcBef>
                  <a:spcPct val="0"/>
                </a:spcBef>
                <a:spcAft>
                  <a:spcPct val="0"/>
                </a:spcAft>
                <a:defRPr/>
              </a:pPr>
              <a:r>
                <a:rPr lang="zh-CN" altLang="en-US" sz="2000" b="1"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守底线</a:t>
              </a:r>
              <a:endParaRPr lang="en-US" altLang="zh-CN" sz="2000" b="1"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a:p>
              <a:pPr algn="ctr" defTabSz="913765" fontAlgn="base">
                <a:spcBef>
                  <a:spcPct val="0"/>
                </a:spcBef>
                <a:spcAft>
                  <a:spcPct val="0"/>
                </a:spcAft>
                <a:defRPr/>
              </a:pPr>
              <a:r>
                <a:rPr lang="zh-CN" altLang="en-US" sz="2000" b="1"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廉洁从业</a:t>
              </a:r>
              <a:endParaRPr lang="zh-CN" altLang="en-US" sz="2000" b="1"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nvGrpSpPr>
            <p:cNvPr id="4" name="组合 3"/>
            <p:cNvGrpSpPr/>
            <p:nvPr/>
          </p:nvGrpSpPr>
          <p:grpSpPr>
            <a:xfrm>
              <a:off x="1152822" y="3641641"/>
              <a:ext cx="1043879" cy="1043879"/>
              <a:chOff x="2597499" y="2659894"/>
              <a:chExt cx="1043879" cy="1043879"/>
            </a:xfrm>
          </p:grpSpPr>
          <p:pic>
            <p:nvPicPr>
              <p:cNvPr id="20" name="图形 19" descr="4520386"/>
              <p:cNvPicPr>
                <a:picLocks noChangeAspect="1"/>
              </p:cNvPicPr>
              <p:nvPr/>
            </p:nvPicPr>
            <p:blipFill>
              <a:blip r:embed="rId1" cstate="print"/>
              <a:stretch>
                <a:fillRect/>
              </a:stretch>
            </p:blipFill>
            <p:spPr>
              <a:xfrm>
                <a:off x="2597499" y="2659894"/>
                <a:ext cx="1043879" cy="1043879"/>
              </a:xfrm>
              <a:prstGeom prst="rect">
                <a:avLst/>
              </a:prstGeom>
              <a:effectLst>
                <a:outerShdw blurRad="50800" dist="38100" dir="5400000" algn="t" rotWithShape="0">
                  <a:prstClr val="black">
                    <a:alpha val="40000"/>
                  </a:prstClr>
                </a:outerShdw>
              </a:effectLst>
            </p:spPr>
          </p:pic>
          <p:sp>
            <p:nvSpPr>
              <p:cNvPr id="3" name="文本框 2"/>
              <p:cNvSpPr txBox="1"/>
              <p:nvPr/>
            </p:nvSpPr>
            <p:spPr>
              <a:xfrm>
                <a:off x="2830072" y="2896772"/>
                <a:ext cx="693763" cy="461665"/>
              </a:xfrm>
              <a:prstGeom prst="rect">
                <a:avLst/>
              </a:prstGeom>
              <a:noFill/>
            </p:spPr>
            <p:txBody>
              <a:bodyPr wrap="square" rtlCol="0">
                <a:spAutoFit/>
              </a:bodyPr>
              <a:lstStyle/>
              <a:p>
                <a:r>
                  <a:rPr lang="en-US" altLang="zh-CN" sz="2400" b="1" dirty="0">
                    <a:solidFill>
                      <a:schemeClr val="bg1"/>
                    </a:solidFill>
                    <a:latin typeface="+mn-ea"/>
                  </a:rPr>
                  <a:t>01</a:t>
                </a:r>
                <a:endParaRPr lang="zh-CN" altLang="en-US" sz="2400" b="1" dirty="0">
                  <a:solidFill>
                    <a:schemeClr val="bg1"/>
                  </a:solidFill>
                  <a:latin typeface="+mn-ea"/>
                </a:endParaRPr>
              </a:p>
            </p:txBody>
          </p:sp>
        </p:grpSp>
      </p:grpSp>
      <p:pic>
        <p:nvPicPr>
          <p:cNvPr id="21" name="图形 20" descr="4520327"/>
          <p:cNvPicPr>
            <a:picLocks noChangeAspect="1"/>
          </p:cNvPicPr>
          <p:nvPr/>
        </p:nvPicPr>
        <p:blipFill>
          <a:blip r:embed="rId2" cstate="print"/>
          <a:stretch>
            <a:fillRect/>
          </a:stretch>
        </p:blipFill>
        <p:spPr>
          <a:xfrm>
            <a:off x="2388901" y="5185251"/>
            <a:ext cx="558684" cy="558684"/>
          </a:xfrm>
          <a:prstGeom prst="rect">
            <a:avLst/>
          </a:prstGeom>
          <a:effectLst>
            <a:outerShdw blurRad="50800" dist="38100" dir="5400000" algn="t" rotWithShape="0">
              <a:prstClr val="black">
                <a:alpha val="40000"/>
              </a:prstClr>
            </a:outerShdw>
          </a:effectLst>
        </p:spPr>
      </p:pic>
      <p:pic>
        <p:nvPicPr>
          <p:cNvPr id="22" name="图形 21" descr="4520365"/>
          <p:cNvPicPr>
            <a:picLocks noChangeAspect="1"/>
          </p:cNvPicPr>
          <p:nvPr/>
        </p:nvPicPr>
        <p:blipFill>
          <a:blip r:embed="rId3" cstate="print"/>
          <a:stretch>
            <a:fillRect/>
          </a:stretch>
        </p:blipFill>
        <p:spPr>
          <a:xfrm>
            <a:off x="2388901" y="1895867"/>
            <a:ext cx="558683" cy="558683"/>
          </a:xfrm>
          <a:prstGeom prst="rect">
            <a:avLst/>
          </a:prstGeom>
          <a:effectLst>
            <a:outerShdw blurRad="50800" dist="38100" dir="5400000" algn="t" rotWithShape="0">
              <a:prstClr val="black">
                <a:alpha val="40000"/>
              </a:prstClr>
            </a:outerShdw>
          </a:effectLst>
        </p:spPr>
      </p:pic>
      <p:pic>
        <p:nvPicPr>
          <p:cNvPr id="23" name="图形 22" descr="4590439"/>
          <p:cNvPicPr>
            <a:picLocks noChangeAspect="1"/>
          </p:cNvPicPr>
          <p:nvPr/>
        </p:nvPicPr>
        <p:blipFill>
          <a:blip r:embed="rId4" cstate="print"/>
          <a:stretch>
            <a:fillRect/>
          </a:stretch>
        </p:blipFill>
        <p:spPr>
          <a:xfrm>
            <a:off x="2388902" y="3527594"/>
            <a:ext cx="558683" cy="558683"/>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8" presetClass="entr" presetSubtype="12"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strips(downLeft)">
                                      <p:cBhvr>
                                        <p:cTn id="21" dur="500"/>
                                        <p:tgtEl>
                                          <p:spTgt spid="19"/>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8" presetClass="entr" presetSubtype="12"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strips(down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9920" y="2454550"/>
            <a:ext cx="1439917" cy="2531798"/>
            <a:chOff x="954805" y="3529673"/>
            <a:chExt cx="1439917" cy="2531798"/>
          </a:xfrm>
        </p:grpSpPr>
        <p:sp>
          <p:nvSpPr>
            <p:cNvPr id="3" name="矩形 2"/>
            <p:cNvSpPr/>
            <p:nvPr/>
          </p:nvSpPr>
          <p:spPr bwMode="auto">
            <a:xfrm>
              <a:off x="954805" y="3529673"/>
              <a:ext cx="1439917" cy="2416718"/>
            </a:xfrm>
            <a:prstGeom prst="rect">
              <a:avLst/>
            </a:prstGeom>
            <a:solidFill>
              <a:schemeClr val="bg1"/>
            </a:solidFill>
            <a:ln w="25400" cap="flat" cmpd="sng" algn="ctr">
              <a:solidFill>
                <a:srgbClr val="E60000"/>
              </a:solidFill>
              <a:prstDash val="solid"/>
              <a:round/>
              <a:headEnd type="none" w="med" len="med"/>
              <a:tailEnd type="none" w="med" len="med"/>
            </a:ln>
            <a:effectLst/>
          </p:spPr>
          <p:txBody>
            <a:bodyPr vert="horz" wrap="square" lIns="91404" tIns="45702" rIns="91404" bIns="45702" numCol="1" rtlCol="0" anchor="t" anchorCtr="0" compatLnSpc="1"/>
            <a:lstStyle/>
            <a:p>
              <a:pPr defTabSz="913765" fontAlgn="base">
                <a:spcBef>
                  <a:spcPct val="0"/>
                </a:spcBef>
                <a:spcAft>
                  <a:spcPct val="0"/>
                </a:spcAft>
                <a:defRPr/>
              </a:pPr>
              <a:endParaRPr lang="zh-CN" altLang="en-US">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 name="矩形 3"/>
            <p:cNvSpPr/>
            <p:nvPr/>
          </p:nvSpPr>
          <p:spPr>
            <a:xfrm>
              <a:off x="1077654" y="4738032"/>
              <a:ext cx="1203127" cy="1323439"/>
            </a:xfrm>
            <a:prstGeom prst="rect">
              <a:avLst/>
            </a:prstGeom>
          </p:spPr>
          <p:txBody>
            <a:bodyPr wrap="square">
              <a:spAutoFit/>
            </a:bodyPr>
            <a:lstStyle/>
            <a:p>
              <a:pPr algn="just" defTabSz="913765" fontAlgn="base">
                <a:spcBef>
                  <a:spcPct val="0"/>
                </a:spcBef>
                <a:spcAft>
                  <a:spcPct val="0"/>
                </a:spcAft>
                <a:defRPr/>
              </a:pPr>
              <a:r>
                <a:rPr lang="zh-CN" altLang="en-US" sz="2000" b="1"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时刻自省强化学习廉洁从业</a:t>
              </a:r>
              <a:endParaRPr lang="zh-CN" altLang="en-US" sz="2000" b="1"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a:p>
              <a:pPr algn="ctr" defTabSz="913765" fontAlgn="base">
                <a:spcBef>
                  <a:spcPct val="0"/>
                </a:spcBef>
                <a:spcAft>
                  <a:spcPct val="0"/>
                </a:spcAft>
                <a:defRPr/>
              </a:pPr>
              <a:endParaRPr lang="zh-CN" altLang="en-US" sz="2000" b="1"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nvGrpSpPr>
            <p:cNvPr id="5" name="组合 4"/>
            <p:cNvGrpSpPr/>
            <p:nvPr/>
          </p:nvGrpSpPr>
          <p:grpSpPr>
            <a:xfrm>
              <a:off x="1152822" y="3641641"/>
              <a:ext cx="1043879" cy="1043879"/>
              <a:chOff x="2597499" y="2659894"/>
              <a:chExt cx="1043879" cy="1043879"/>
            </a:xfrm>
          </p:grpSpPr>
          <p:pic>
            <p:nvPicPr>
              <p:cNvPr id="6" name="图形 5" descr="4520386"/>
              <p:cNvPicPr>
                <a:picLocks noChangeAspect="1"/>
              </p:cNvPicPr>
              <p:nvPr/>
            </p:nvPicPr>
            <p:blipFill>
              <a:blip r:embed="rId1" cstate="print"/>
              <a:stretch>
                <a:fillRect/>
              </a:stretch>
            </p:blipFill>
            <p:spPr>
              <a:xfrm>
                <a:off x="2597499" y="2659894"/>
                <a:ext cx="1043879" cy="1043879"/>
              </a:xfrm>
              <a:prstGeom prst="rect">
                <a:avLst/>
              </a:prstGeom>
              <a:effectLst>
                <a:outerShdw blurRad="50800" dist="38100" dir="5400000" algn="t" rotWithShape="0">
                  <a:prstClr val="black">
                    <a:alpha val="40000"/>
                  </a:prstClr>
                </a:outerShdw>
              </a:effectLst>
            </p:spPr>
          </p:pic>
          <p:sp>
            <p:nvSpPr>
              <p:cNvPr id="7" name="文本框 6"/>
              <p:cNvSpPr txBox="1"/>
              <p:nvPr/>
            </p:nvSpPr>
            <p:spPr>
              <a:xfrm>
                <a:off x="2830072" y="2896772"/>
                <a:ext cx="693763" cy="461665"/>
              </a:xfrm>
              <a:prstGeom prst="rect">
                <a:avLst/>
              </a:prstGeom>
              <a:noFill/>
            </p:spPr>
            <p:txBody>
              <a:bodyPr wrap="square" rtlCol="0">
                <a:spAutoFit/>
              </a:bodyPr>
              <a:lstStyle/>
              <a:p>
                <a:r>
                  <a:rPr lang="en-US" altLang="zh-CN" sz="2400" b="1" dirty="0">
                    <a:solidFill>
                      <a:schemeClr val="bg1"/>
                    </a:solidFill>
                    <a:latin typeface="+mn-ea"/>
                  </a:rPr>
                  <a:t>02</a:t>
                </a:r>
                <a:endParaRPr lang="zh-CN" altLang="en-US" sz="2400" b="1" dirty="0">
                  <a:solidFill>
                    <a:schemeClr val="bg1"/>
                  </a:solidFill>
                  <a:latin typeface="+mn-ea"/>
                </a:endParaRPr>
              </a:p>
            </p:txBody>
          </p:sp>
        </p:grpSp>
      </p:grpSp>
      <p:sp>
        <p:nvSpPr>
          <p:cNvPr id="8" name="文本框 7"/>
          <p:cNvSpPr txBox="1"/>
          <p:nvPr/>
        </p:nvSpPr>
        <p:spPr>
          <a:xfrm>
            <a:off x="2974425" y="1861673"/>
            <a:ext cx="8330147" cy="677108"/>
          </a:xfrm>
          <a:prstGeom prst="rect">
            <a:avLst/>
          </a:prstGeom>
          <a:noFill/>
        </p:spPr>
        <p:txBody>
          <a:bodyPr wrap="square" rtlCol="0">
            <a:spAutoFit/>
          </a:bodyPr>
          <a:lstStyle/>
          <a:p>
            <a:r>
              <a:rPr lang="zh-CN" altLang="en-US" sz="2000" b="1" kern="0" dirty="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古有圣人孔子“吾日三省吾身”。</a:t>
            </a:r>
            <a:r>
              <a:rPr lang="zh-CN" altLang="en-US"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我们作为企业的一名员工，每天也要认真思考一下自己为企业做了什么？得到了什么？又失去了什么？</a:t>
            </a:r>
            <a:endParaRPr lang="en-US" altLang="zh-CN"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pic>
        <p:nvPicPr>
          <p:cNvPr id="9" name="图形 8" descr="4520327"/>
          <p:cNvPicPr>
            <a:picLocks noChangeAspect="1"/>
          </p:cNvPicPr>
          <p:nvPr/>
        </p:nvPicPr>
        <p:blipFill>
          <a:blip r:embed="rId2" cstate="print"/>
          <a:stretch>
            <a:fillRect/>
          </a:stretch>
        </p:blipFill>
        <p:spPr>
          <a:xfrm>
            <a:off x="2388901" y="5111681"/>
            <a:ext cx="558684" cy="558684"/>
          </a:xfrm>
          <a:prstGeom prst="rect">
            <a:avLst/>
          </a:prstGeom>
          <a:effectLst>
            <a:outerShdw blurRad="50800" dist="38100" dir="5400000" algn="t" rotWithShape="0">
              <a:prstClr val="black">
                <a:alpha val="40000"/>
              </a:prstClr>
            </a:outerShdw>
          </a:effectLst>
        </p:spPr>
      </p:pic>
      <p:pic>
        <p:nvPicPr>
          <p:cNvPr id="10" name="图形 9" descr="4520365"/>
          <p:cNvPicPr>
            <a:picLocks noChangeAspect="1"/>
          </p:cNvPicPr>
          <p:nvPr/>
        </p:nvPicPr>
        <p:blipFill>
          <a:blip r:embed="rId3" cstate="print"/>
          <a:stretch>
            <a:fillRect/>
          </a:stretch>
        </p:blipFill>
        <p:spPr>
          <a:xfrm>
            <a:off x="2388901" y="1895867"/>
            <a:ext cx="558683" cy="558683"/>
          </a:xfrm>
          <a:prstGeom prst="rect">
            <a:avLst/>
          </a:prstGeom>
          <a:effectLst>
            <a:outerShdw blurRad="50800" dist="38100" dir="5400000" algn="t" rotWithShape="0">
              <a:prstClr val="black">
                <a:alpha val="40000"/>
              </a:prstClr>
            </a:outerShdw>
          </a:effectLst>
        </p:spPr>
      </p:pic>
      <p:pic>
        <p:nvPicPr>
          <p:cNvPr id="11" name="图形 10" descr="4590439"/>
          <p:cNvPicPr>
            <a:picLocks noChangeAspect="1"/>
          </p:cNvPicPr>
          <p:nvPr/>
        </p:nvPicPr>
        <p:blipFill>
          <a:blip r:embed="rId4" cstate="print"/>
          <a:stretch>
            <a:fillRect/>
          </a:stretch>
        </p:blipFill>
        <p:spPr>
          <a:xfrm>
            <a:off x="2388902" y="3296365"/>
            <a:ext cx="558683" cy="558683"/>
          </a:xfrm>
          <a:prstGeom prst="rect">
            <a:avLst/>
          </a:prstGeom>
          <a:effectLst>
            <a:outerShdw blurRad="50800" dist="38100" dir="5400000" algn="t" rotWithShape="0">
              <a:prstClr val="black">
                <a:alpha val="40000"/>
              </a:prstClr>
            </a:outerShdw>
          </a:effectLst>
        </p:spPr>
      </p:pic>
      <p:sp>
        <p:nvSpPr>
          <p:cNvPr id="12" name="文本框 11"/>
          <p:cNvSpPr txBox="1"/>
          <p:nvPr/>
        </p:nvSpPr>
        <p:spPr>
          <a:xfrm>
            <a:off x="2974425" y="3145938"/>
            <a:ext cx="8319638" cy="1508105"/>
          </a:xfrm>
          <a:prstGeom prst="rect">
            <a:avLst/>
          </a:prstGeom>
          <a:noFill/>
        </p:spPr>
        <p:txBody>
          <a:bodyPr wrap="square" rtlCol="0">
            <a:spAutoFit/>
          </a:bodyPr>
          <a:lstStyle/>
          <a:p>
            <a:r>
              <a:rPr lang="en-US" altLang="zh-CN" sz="2000" b="1" kern="0" dirty="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sz="2000" b="1" kern="0" dirty="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廉洁教育口袋书</a:t>
            </a:r>
            <a:r>
              <a:rPr lang="en-US" altLang="zh-CN" sz="2000" b="1" kern="0" dirty="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中的那些典型案例时刻警示着我们：与其东窗事发时悔之不及，还不如防微杜渐，杜绝侥幸。慎权、慎利、慎欲，在金钱和利益面前保持平常心，提高拒腐防变能力，我们时时刻刻提醒自己要坚守职业道德，廉洁从业。平日里认真学习公司的各项规章制度</a:t>
            </a:r>
            <a:r>
              <a:rPr lang="en-US" altLang="zh-CN"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认真学习业务技术</a:t>
            </a:r>
            <a:r>
              <a:rPr lang="en-US" altLang="zh-CN"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提高个人素质和法律意识</a:t>
            </a:r>
            <a:r>
              <a:rPr lang="en-US" altLang="zh-CN"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按规矩办事</a:t>
            </a:r>
            <a:r>
              <a:rPr lang="en-US" altLang="zh-CN"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按要求操作</a:t>
            </a:r>
            <a:r>
              <a:rPr lang="en-US" altLang="zh-CN"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廉洁自律、严于律己</a:t>
            </a:r>
            <a:endParaRPr lang="zh-CN" altLang="en-US" dirty="0"/>
          </a:p>
        </p:txBody>
      </p:sp>
      <p:sp>
        <p:nvSpPr>
          <p:cNvPr id="13" name="文本框 12"/>
          <p:cNvSpPr txBox="1"/>
          <p:nvPr/>
        </p:nvSpPr>
        <p:spPr>
          <a:xfrm>
            <a:off x="2974425" y="5155046"/>
            <a:ext cx="8145520" cy="646331"/>
          </a:xfrm>
          <a:prstGeom prst="rect">
            <a:avLst/>
          </a:prstGeom>
          <a:noFill/>
        </p:spPr>
        <p:txBody>
          <a:bodyPr wrap="square" rtlCol="0">
            <a:spAutoFit/>
          </a:bodyPr>
          <a:lstStyle/>
          <a:p>
            <a:r>
              <a:rPr lang="zh-CN" altLang="en-US"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算好政治账、尊严账、家庭账、事业账、金钱账、自由账、健康账</a:t>
            </a:r>
            <a:r>
              <a:rPr lang="en-US" altLang="zh-CN"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时时事事自警自律</a:t>
            </a:r>
            <a:r>
              <a:rPr lang="en-US" altLang="zh-CN"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kern="0"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扎扎实实做好本职工作</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8" presetClass="entr" presetSubtype="12"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Left)">
                                      <p:cBhvr>
                                        <p:cTn id="21" dur="500"/>
                                        <p:tgtEl>
                                          <p:spTgt spid="12"/>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8" presetClass="entr" presetSubtype="12"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strips(down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9920" y="2454550"/>
            <a:ext cx="1439917" cy="2531798"/>
            <a:chOff x="954805" y="3529673"/>
            <a:chExt cx="1439917" cy="2531798"/>
          </a:xfrm>
        </p:grpSpPr>
        <p:sp>
          <p:nvSpPr>
            <p:cNvPr id="3" name="矩形 2"/>
            <p:cNvSpPr/>
            <p:nvPr/>
          </p:nvSpPr>
          <p:spPr bwMode="auto">
            <a:xfrm>
              <a:off x="954805" y="3529673"/>
              <a:ext cx="1439917" cy="2416718"/>
            </a:xfrm>
            <a:prstGeom prst="rect">
              <a:avLst/>
            </a:prstGeom>
            <a:solidFill>
              <a:schemeClr val="bg1"/>
            </a:solidFill>
            <a:ln w="25400" cap="flat" cmpd="sng" algn="ctr">
              <a:solidFill>
                <a:srgbClr val="E60000"/>
              </a:solidFill>
              <a:prstDash val="solid"/>
              <a:round/>
              <a:headEnd type="none" w="med" len="med"/>
              <a:tailEnd type="none" w="med" len="med"/>
            </a:ln>
            <a:effectLst/>
          </p:spPr>
          <p:txBody>
            <a:bodyPr vert="horz" wrap="square" lIns="91404" tIns="45702" rIns="91404" bIns="45702" numCol="1" rtlCol="0" anchor="t" anchorCtr="0" compatLnSpc="1"/>
            <a:lstStyle/>
            <a:p>
              <a:pPr defTabSz="913765" fontAlgn="base">
                <a:spcBef>
                  <a:spcPct val="0"/>
                </a:spcBef>
                <a:spcAft>
                  <a:spcPct val="0"/>
                </a:spcAft>
                <a:defRPr/>
              </a:pPr>
              <a:endParaRPr lang="zh-CN" altLang="en-US">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 name="矩形 3"/>
            <p:cNvSpPr/>
            <p:nvPr/>
          </p:nvSpPr>
          <p:spPr>
            <a:xfrm>
              <a:off x="1077654" y="4738032"/>
              <a:ext cx="1203127" cy="1323439"/>
            </a:xfrm>
            <a:prstGeom prst="rect">
              <a:avLst/>
            </a:prstGeom>
          </p:spPr>
          <p:txBody>
            <a:bodyPr wrap="square">
              <a:spAutoFit/>
            </a:bodyPr>
            <a:lstStyle/>
            <a:p>
              <a:pPr algn="just" defTabSz="913765" fontAlgn="base">
                <a:spcBef>
                  <a:spcPct val="0"/>
                </a:spcBef>
                <a:spcAft>
                  <a:spcPct val="0"/>
                </a:spcAft>
                <a:defRPr/>
              </a:pPr>
              <a:r>
                <a:rPr lang="zh-CN" altLang="en-US" sz="2000" b="1"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坚守职责忠于企业廉洁从业</a:t>
              </a:r>
              <a:endParaRPr lang="zh-CN" altLang="en-US" sz="2000" b="1"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a:p>
              <a:pPr algn="ctr" defTabSz="913765" fontAlgn="base">
                <a:spcBef>
                  <a:spcPct val="0"/>
                </a:spcBef>
                <a:spcAft>
                  <a:spcPct val="0"/>
                </a:spcAft>
                <a:defRPr/>
              </a:pPr>
              <a:endParaRPr lang="zh-CN" altLang="en-US" sz="2000" b="1" dirty="0">
                <a:solidFill>
                  <a:srgbClr val="FF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nvGrpSpPr>
            <p:cNvPr id="5" name="组合 4"/>
            <p:cNvGrpSpPr/>
            <p:nvPr/>
          </p:nvGrpSpPr>
          <p:grpSpPr>
            <a:xfrm>
              <a:off x="1152822" y="3641641"/>
              <a:ext cx="1043879" cy="1043879"/>
              <a:chOff x="2597499" y="2659894"/>
              <a:chExt cx="1043879" cy="1043879"/>
            </a:xfrm>
          </p:grpSpPr>
          <p:pic>
            <p:nvPicPr>
              <p:cNvPr id="6" name="图形 5" descr="4520386"/>
              <p:cNvPicPr>
                <a:picLocks noChangeAspect="1"/>
              </p:cNvPicPr>
              <p:nvPr/>
            </p:nvPicPr>
            <p:blipFill>
              <a:blip r:embed="rId1" cstate="print"/>
              <a:stretch>
                <a:fillRect/>
              </a:stretch>
            </p:blipFill>
            <p:spPr>
              <a:xfrm>
                <a:off x="2597499" y="2659894"/>
                <a:ext cx="1043879" cy="1043879"/>
              </a:xfrm>
              <a:prstGeom prst="rect">
                <a:avLst/>
              </a:prstGeom>
              <a:effectLst>
                <a:outerShdw blurRad="50800" dist="38100" dir="5400000" algn="t" rotWithShape="0">
                  <a:prstClr val="black">
                    <a:alpha val="40000"/>
                  </a:prstClr>
                </a:outerShdw>
              </a:effectLst>
            </p:spPr>
          </p:pic>
          <p:sp>
            <p:nvSpPr>
              <p:cNvPr id="7" name="文本框 6"/>
              <p:cNvSpPr txBox="1"/>
              <p:nvPr/>
            </p:nvSpPr>
            <p:spPr>
              <a:xfrm>
                <a:off x="2830072" y="2896772"/>
                <a:ext cx="693763" cy="461665"/>
              </a:xfrm>
              <a:prstGeom prst="rect">
                <a:avLst/>
              </a:prstGeom>
              <a:noFill/>
            </p:spPr>
            <p:txBody>
              <a:bodyPr wrap="square" rtlCol="0">
                <a:spAutoFit/>
              </a:bodyPr>
              <a:lstStyle/>
              <a:p>
                <a:r>
                  <a:rPr lang="en-US" altLang="zh-CN" sz="2400" b="1" dirty="0">
                    <a:solidFill>
                      <a:schemeClr val="bg1"/>
                    </a:solidFill>
                    <a:latin typeface="+mn-ea"/>
                  </a:rPr>
                  <a:t>03</a:t>
                </a:r>
                <a:endParaRPr lang="zh-CN" altLang="en-US" sz="2400" b="1" dirty="0">
                  <a:solidFill>
                    <a:schemeClr val="bg1"/>
                  </a:solidFill>
                  <a:latin typeface="+mn-ea"/>
                </a:endParaRPr>
              </a:p>
            </p:txBody>
          </p:sp>
        </p:grpSp>
      </p:grpSp>
      <p:pic>
        <p:nvPicPr>
          <p:cNvPr id="10" name="图形 9" descr="4590439"/>
          <p:cNvPicPr>
            <a:picLocks noChangeAspect="1"/>
          </p:cNvPicPr>
          <p:nvPr/>
        </p:nvPicPr>
        <p:blipFill>
          <a:blip r:embed="rId2" cstate="print"/>
          <a:stretch>
            <a:fillRect/>
          </a:stretch>
        </p:blipFill>
        <p:spPr>
          <a:xfrm>
            <a:off x="2866264" y="2424501"/>
            <a:ext cx="609727" cy="609727"/>
          </a:xfrm>
          <a:prstGeom prst="rect">
            <a:avLst/>
          </a:prstGeom>
          <a:effectLst>
            <a:outerShdw blurRad="50800" dist="38100" dir="5400000" algn="t" rotWithShape="0">
              <a:prstClr val="black">
                <a:alpha val="40000"/>
              </a:prstClr>
            </a:outerShdw>
          </a:effectLst>
        </p:spPr>
      </p:pic>
      <p:pic>
        <p:nvPicPr>
          <p:cNvPr id="11" name="图形 10" descr="4590440"/>
          <p:cNvPicPr>
            <a:picLocks noChangeAspect="1"/>
          </p:cNvPicPr>
          <p:nvPr/>
        </p:nvPicPr>
        <p:blipFill>
          <a:blip r:embed="rId3" cstate="print"/>
          <a:stretch>
            <a:fillRect/>
          </a:stretch>
        </p:blipFill>
        <p:spPr>
          <a:xfrm>
            <a:off x="2866264" y="4139866"/>
            <a:ext cx="558682" cy="558682"/>
          </a:xfrm>
          <a:prstGeom prst="rect">
            <a:avLst/>
          </a:prstGeom>
          <a:effectLst>
            <a:outerShdw blurRad="50800" dist="38100" dir="5400000" algn="t" rotWithShape="0">
              <a:prstClr val="black">
                <a:alpha val="40000"/>
              </a:prstClr>
            </a:outerShdw>
          </a:effectLst>
        </p:spPr>
      </p:pic>
      <p:sp>
        <p:nvSpPr>
          <p:cNvPr id="12" name="文本框 11"/>
          <p:cNvSpPr txBox="1"/>
          <p:nvPr/>
        </p:nvSpPr>
        <p:spPr>
          <a:xfrm>
            <a:off x="3475991" y="2356064"/>
            <a:ext cx="7689849" cy="1015663"/>
          </a:xfrm>
          <a:prstGeom prst="rect">
            <a:avLst/>
          </a:prstGeom>
          <a:noFill/>
        </p:spPr>
        <p:txBody>
          <a:bodyPr wrap="square" rtlCol="0">
            <a:spAutoFit/>
          </a:bodyPr>
          <a:lstStyle/>
          <a:p>
            <a:r>
              <a:rPr lang="zh-CN" altLang="en-US" sz="2000" kern="0" dirty="0">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当今社会，有些人扮演着爱岗敬业，遵规守纪，廉洁从业，无私奉献的角色，有些人扮演着浮躁不振的角色，有些人扮演着贪污腐败的角色</a:t>
            </a:r>
            <a:endParaRPr lang="zh-CN" altLang="en-US" sz="2000" dirty="0"/>
          </a:p>
        </p:txBody>
      </p:sp>
      <p:sp>
        <p:nvSpPr>
          <p:cNvPr id="13" name="文本框 12"/>
          <p:cNvSpPr txBox="1"/>
          <p:nvPr/>
        </p:nvSpPr>
        <p:spPr>
          <a:xfrm>
            <a:off x="3475991" y="3995751"/>
            <a:ext cx="7689849" cy="1015663"/>
          </a:xfrm>
          <a:prstGeom prst="rect">
            <a:avLst/>
          </a:prstGeom>
          <a:noFill/>
        </p:spPr>
        <p:txBody>
          <a:bodyPr wrap="square" rtlCol="0">
            <a:spAutoFit/>
          </a:bodyPr>
          <a:lstStyle/>
          <a:p>
            <a:r>
              <a:rPr lang="zh-CN" altLang="en-US" sz="2000" b="1" kern="0" dirty="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作为一名基层党员，我们必须时刻牢记“忠诚”二字，忠诚于党，忠诚于企业。学习焦裕禄、杨善洲等优秀共产党员的高贵品质，肩负职责，增强反腐倡廉意识，树立正确的价值观，荣辱观。</a:t>
            </a:r>
            <a:endParaRPr lang="zh-CN" altLang="en-US" sz="2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8" presetClass="entr" presetSubtype="12"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788160" y="3400156"/>
            <a:ext cx="9229259" cy="1289905"/>
          </a:xfrm>
          <a:prstGeom prst="rect">
            <a:avLst/>
          </a:prstGeom>
          <a:noFill/>
        </p:spPr>
        <p:txBody>
          <a:bodyPr wrap="square">
            <a:spAutoFit/>
          </a:bodyPr>
          <a:lstStyle/>
          <a:p>
            <a:pPr algn="just" fontAlgn="base">
              <a:lnSpc>
                <a:spcPct val="150000"/>
              </a:lnSpc>
              <a:spcBef>
                <a:spcPct val="0"/>
              </a:spcBef>
              <a:spcAft>
                <a:spcPct val="0"/>
              </a:spcAft>
              <a:defRPr/>
            </a:pPr>
            <a:r>
              <a:rPr lang="zh-CN" altLang="en-US"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我们都应该树立正确的世界观、人生观和价值观</a:t>
            </a:r>
            <a:r>
              <a:rPr lang="en-US" altLang="zh-CN"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以自己的职业为荣</a:t>
            </a:r>
            <a:r>
              <a:rPr lang="en-US" altLang="zh-CN"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以万家灯火为傲，感恩这份工作，抓好这份缘分，不做短暂的流星</a:t>
            </a:r>
            <a:r>
              <a:rPr lang="en-US" altLang="zh-CN"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 </a:t>
            </a:r>
            <a:r>
              <a:rPr lang="zh-CN" altLang="en-US"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争当平凡的恒星。我们要以优秀共产党员张黎明同志为榜样，扎根群众，服务群众。</a:t>
            </a:r>
            <a:endParaRPr lang="en-US" altLang="zh-CN" b="1" kern="0" dirty="0">
              <a:solidFill>
                <a:srgbClr val="E6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9" name="圆角矩形 7"/>
          <p:cNvSpPr/>
          <p:nvPr/>
        </p:nvSpPr>
        <p:spPr>
          <a:xfrm>
            <a:off x="3363196" y="2454963"/>
            <a:ext cx="5317799" cy="861143"/>
          </a:xfrm>
          <a:prstGeom prst="round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r>
              <a:rPr lang="zh-CN" altLang="en-US" sz="3600" b="1" kern="0" dirty="0">
                <a:gradFill>
                  <a:gsLst>
                    <a:gs pos="31000">
                      <a:srgbClr val="5B9BD5">
                        <a:lumMod val="5000"/>
                        <a:lumOff val="95000"/>
                      </a:srgbClr>
                    </a:gs>
                    <a:gs pos="85000">
                      <a:srgbClr val="FFFF00"/>
                    </a:gs>
                  </a:gsLst>
                  <a:lin ang="5400000" scaled="1"/>
                </a:gradFill>
                <a:latin typeface="思源黑体 CN Heavy" panose="020B0A00000000000000" pitchFamily="34" charset="-122"/>
                <a:ea typeface="思源黑体 CN Heavy" panose="020B0A00000000000000" pitchFamily="34" charset="-122"/>
              </a:rPr>
              <a:t>千里之堤 毁于蚁穴</a:t>
            </a:r>
            <a:endParaRPr lang="zh-CN" altLang="en-US" sz="3600" b="1" kern="0" dirty="0">
              <a:gradFill>
                <a:gsLst>
                  <a:gs pos="31000">
                    <a:srgbClr val="5B9BD5">
                      <a:lumMod val="5000"/>
                      <a:lumOff val="95000"/>
                    </a:srgbClr>
                  </a:gs>
                  <a:gs pos="85000">
                    <a:srgbClr val="FFFF00"/>
                  </a:gs>
                </a:gsLst>
                <a:lin ang="5400000" scaled="1"/>
              </a:gradFill>
              <a:latin typeface="思源黑体 CN Heavy" panose="020B0A00000000000000" pitchFamily="34" charset="-122"/>
              <a:ea typeface="思源黑体 CN Heavy" panose="020B0A00000000000000" pitchFamily="34" charset="-122"/>
            </a:endParaRPr>
          </a:p>
        </p:txBody>
      </p:sp>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b="50004"/>
          <a:stretch>
            <a:fillRect/>
          </a:stretch>
        </p:blipFill>
        <p:spPr>
          <a:xfrm>
            <a:off x="4260407" y="1406914"/>
            <a:ext cx="3671185" cy="1048049"/>
          </a:xfrm>
          <a:prstGeom prst="rect">
            <a:avLst/>
          </a:prstGeom>
        </p:spPr>
      </p:pic>
      <p:sp>
        <p:nvSpPr>
          <p:cNvPr id="11" name="矩形 10"/>
          <p:cNvSpPr/>
          <p:nvPr/>
        </p:nvSpPr>
        <p:spPr>
          <a:xfrm>
            <a:off x="1320801" y="3429000"/>
            <a:ext cx="10019748" cy="1325880"/>
          </a:xfrm>
          <a:prstGeom prst="rect">
            <a:avLst/>
          </a:prstGeom>
          <a:noFill/>
          <a:ln w="25400">
            <a:solidFill>
              <a:srgbClr val="B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B2B2B2"/>
              </a:solidFill>
              <a:effectLst/>
              <a:uLnTx/>
              <a:uFillTx/>
              <a:latin typeface="微软雅黑" panose="020B0503020204020204" pitchFamily="34" charset="-122"/>
              <a:ea typeface="微软雅黑 Light" panose="020B0502040204020203" pitchFamily="34" charset="-122"/>
              <a:cs typeface="+mn-cs"/>
            </a:endParaRPr>
          </a:p>
        </p:txBody>
      </p:sp>
      <p:grpSp>
        <p:nvGrpSpPr>
          <p:cNvPr id="12" name="组合 11"/>
          <p:cNvGrpSpPr/>
          <p:nvPr/>
        </p:nvGrpSpPr>
        <p:grpSpPr>
          <a:xfrm>
            <a:off x="1320800" y="4865004"/>
            <a:ext cx="10071543" cy="1325880"/>
            <a:chOff x="1320800" y="4865004"/>
            <a:chExt cx="10071543" cy="1325880"/>
          </a:xfrm>
        </p:grpSpPr>
        <p:sp>
          <p:nvSpPr>
            <p:cNvPr id="4" name="矩形 3"/>
            <p:cNvSpPr/>
            <p:nvPr/>
          </p:nvSpPr>
          <p:spPr>
            <a:xfrm>
              <a:off x="1320800" y="4865004"/>
              <a:ext cx="10019749" cy="1325880"/>
            </a:xfrm>
            <a:prstGeom prst="rect">
              <a:avLst/>
            </a:prstGeom>
            <a:solidFill>
              <a:srgbClr val="C0000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372595" y="4927779"/>
              <a:ext cx="10019748" cy="1200329"/>
            </a:xfrm>
            <a:prstGeom prst="rect">
              <a:avLst/>
            </a:prstGeom>
            <a:noFill/>
          </p:spPr>
          <p:txBody>
            <a:bodyPr wrap="square" rtlCol="0">
              <a:spAutoFit/>
            </a:bodyPr>
            <a:lstStyle/>
            <a:p>
              <a:r>
                <a:rPr lang="zh-CN" altLang="en-US" kern="0" dirty="0">
                  <a:solidFill>
                    <a:schemeClr val="bg1"/>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作为基层党员干部要时刻提醒自己“勿以善小而不为，勿以恶小而为之”，不要有任何的侥幸心理，都说“法网恢恢疏而不漏”，要我说只要你违规违纪，党规法纪织成的大网一定会把你收罗进来。“破窗理论”、“温水煮青蛙”的故事令人深刻，我们基层党员干部一定要认真对待“微腐败”，绝不能放任自己、放纵自己，否则必将酿成大错，悔恨一生。</a:t>
              </a:r>
              <a:endParaRPr lang="zh-CN" altLang="en-US" dirty="0">
                <a:solidFill>
                  <a:schemeClr val="bg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childTnLst>
                          </p:cTn>
                        </p:par>
                        <p:par>
                          <p:cTn id="13" fill="hold">
                            <p:stCondLst>
                              <p:cond delay="1000"/>
                            </p:stCondLst>
                            <p:childTnLst>
                              <p:par>
                                <p:cTn id="14" presetID="18" presetClass="entr" presetSubtype="1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trips(down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634396" y="2911520"/>
            <a:ext cx="6900747" cy="2778774"/>
          </a:xfrm>
          <a:prstGeom prst="rect">
            <a:avLst/>
          </a:prstGeom>
        </p:spPr>
        <p:txBody>
          <a:bodyPr wrap="square">
            <a:spAutoFit/>
          </a:bodyPr>
          <a:lstStyle/>
          <a:p>
            <a:pPr algn="just">
              <a:lnSpc>
                <a:spcPct val="200000"/>
              </a:lnSpc>
            </a:pPr>
            <a:r>
              <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不为不义之财而折腰，方能活得自在坦荡。廉洁自律</a:t>
            </a:r>
            <a:r>
              <a:rPr lang="en-US"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是我们新一代的责任</a:t>
            </a:r>
            <a:r>
              <a:rPr lang="en-US"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是我们年轻人的使命。我们要不断提高自己</a:t>
            </a:r>
            <a:r>
              <a:rPr lang="en-US"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做好本职工作</a:t>
            </a:r>
            <a:r>
              <a:rPr lang="en-US"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守住自己的那口井</a:t>
            </a:r>
            <a:r>
              <a:rPr lang="en-US"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不越党纪法规之线</a:t>
            </a:r>
            <a:r>
              <a:rPr lang="en-US"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努力成为一名优秀的企业员工</a:t>
            </a:r>
            <a:r>
              <a:rPr lang="en-US"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助推公司本质提升和精益化管理，为实现“一强三优”的现代化企业贡献自己的力量！</a:t>
            </a:r>
            <a:endParaRPr lang="zh-CN" altLang="zh-CN" b="1"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矩形 5"/>
          <p:cNvSpPr/>
          <p:nvPr/>
        </p:nvSpPr>
        <p:spPr>
          <a:xfrm>
            <a:off x="5606122" y="2203634"/>
            <a:ext cx="4288353" cy="707886"/>
          </a:xfrm>
          <a:prstGeom prst="rect">
            <a:avLst/>
          </a:prstGeom>
        </p:spPr>
        <p:txBody>
          <a:bodyPr wrap="none">
            <a:spAutoFit/>
          </a:bodyPr>
          <a:lstStyle/>
          <a:p>
            <a:r>
              <a:rPr lang="zh-CN" altLang="en-US" sz="4000" b="1" dirty="0">
                <a:gradFill>
                  <a:gsLst>
                    <a:gs pos="14000">
                      <a:srgbClr val="FF0000"/>
                    </a:gs>
                    <a:gs pos="94000">
                      <a:srgbClr val="790000"/>
                    </a:gs>
                    <a:gs pos="49000">
                      <a:srgbClr val="FF0000"/>
                    </a:gs>
                  </a:gsLst>
                  <a:lin ang="5400000" scaled="1"/>
                </a:gradFill>
                <a:effectLst>
                  <a:glow rad="152400">
                    <a:prstClr val="white"/>
                  </a:glow>
                </a:effectLst>
                <a:latin typeface="思源黑体 CN Heavy" panose="020B0A00000000000000" pitchFamily="34" charset="-122"/>
                <a:ea typeface="思源黑体 CN Heavy" panose="020B0A00000000000000" pitchFamily="34" charset="-122"/>
              </a:rPr>
              <a:t>君子爱财取之有道</a:t>
            </a:r>
            <a:endParaRPr lang="zh-CN" altLang="en-US" sz="4000" b="1" dirty="0">
              <a:gradFill>
                <a:gsLst>
                  <a:gs pos="14000">
                    <a:srgbClr val="FF0000"/>
                  </a:gs>
                  <a:gs pos="94000">
                    <a:srgbClr val="790000"/>
                  </a:gs>
                  <a:gs pos="49000">
                    <a:srgbClr val="FF0000"/>
                  </a:gs>
                </a:gsLst>
                <a:lin ang="5400000" scaled="1"/>
              </a:gradFill>
              <a:effectLst>
                <a:glow rad="152400">
                  <a:prstClr val="white"/>
                </a:glow>
              </a:effectLst>
              <a:latin typeface="思源黑体 CN Heavy" panose="020B0A00000000000000" pitchFamily="34" charset="-122"/>
              <a:ea typeface="思源黑体 CN Heavy" panose="020B0A00000000000000" pitchFamily="34"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4640" y="1657749"/>
            <a:ext cx="4816624" cy="451786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8" presetClass="entr" presetSubtype="1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698222" y="975983"/>
            <a:ext cx="2236728" cy="1169231"/>
          </a:xfrm>
          <a:prstGeom prst="rect">
            <a:avLst/>
          </a:prstGeom>
        </p:spPr>
        <p:txBody>
          <a:bodyPr wrap="square">
            <a:spAutoFit/>
          </a:bodyPr>
          <a:lstStyle/>
          <a:p>
            <a:r>
              <a:rPr lang="zh-CN" altLang="en-US" sz="7000" spc="600" dirty="0">
                <a:solidFill>
                  <a:srgbClr val="C00000"/>
                </a:solidFill>
                <a:effectLst>
                  <a:reflection blurRad="12700" stA="32000" endPos="26000" dist="57150" dir="5400000" sy="-100000" algn="bl" rotWithShape="0"/>
                </a:effectLst>
                <a:latin typeface="+mn-ea"/>
                <a:cs typeface="+mn-ea"/>
                <a:sym typeface="思源黑体 CN Normal" panose="020B0400000000000000" pitchFamily="34" charset="-122"/>
              </a:rPr>
              <a:t>目录</a:t>
            </a:r>
            <a:endParaRPr lang="en-US" altLang="zh-CN" sz="7000" spc="600" dirty="0">
              <a:solidFill>
                <a:srgbClr val="C00000"/>
              </a:solidFill>
              <a:effectLst>
                <a:reflection blurRad="12700" stA="32000" endPos="26000" dist="57150" dir="5400000" sy="-100000" algn="bl" rotWithShape="0"/>
              </a:effectLst>
              <a:latin typeface="+mn-ea"/>
              <a:cs typeface="+mn-ea"/>
              <a:sym typeface="思源黑体 CN Normal" panose="020B0400000000000000" pitchFamily="34" charset="-122"/>
            </a:endParaRPr>
          </a:p>
        </p:txBody>
      </p:sp>
      <p:sp>
        <p:nvSpPr>
          <p:cNvPr id="13" name="D"/>
          <p:cNvSpPr/>
          <p:nvPr/>
        </p:nvSpPr>
        <p:spPr>
          <a:xfrm>
            <a:off x="12333643" y="5962639"/>
            <a:ext cx="102850" cy="117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5" name="矩形: 圆角 24"/>
          <p:cNvSpPr/>
          <p:nvPr/>
        </p:nvSpPr>
        <p:spPr>
          <a:xfrm>
            <a:off x="5076499" y="1151784"/>
            <a:ext cx="5890924" cy="668344"/>
          </a:xfrm>
          <a:prstGeom prst="roundRect">
            <a:avLst/>
          </a:prstGeom>
          <a:gradFill>
            <a:gsLst>
              <a:gs pos="0">
                <a:srgbClr val="FF3300"/>
              </a:gs>
              <a:gs pos="100000">
                <a:srgbClr val="C00000"/>
              </a:gs>
              <a:gs pos="100000">
                <a:srgbClr val="FF3300"/>
              </a:gs>
            </a:gsLst>
            <a:lin ang="2400000" scaled="0"/>
          </a:gradFill>
          <a:ln w="12700" cap="flat" cmpd="sng" algn="ctr">
            <a:noFill/>
            <a:prstDash val="solid"/>
            <a:miter lim="800000"/>
          </a:ln>
          <a:effectLst/>
        </p:spPr>
        <p:txBody>
          <a:bodyPr rtlCol="0" anchor="ctr"/>
          <a:lstStyle/>
          <a:p>
            <a:pPr algn="ctr" defTabSz="913765"/>
            <a:r>
              <a:rPr lang="zh-CN" altLang="en-US" sz="2500" b="1" kern="0" dirty="0">
                <a:solidFill>
                  <a:srgbClr val="FDEDAA"/>
                </a:soli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深刻认识“微腐败”的存在性及危害性</a:t>
            </a:r>
            <a:endParaRPr lang="zh-CN" altLang="en-US" sz="2500" b="1" kern="0" dirty="0">
              <a:solidFill>
                <a:srgbClr val="FDEDAA"/>
              </a:soli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endParaRPr>
          </a:p>
        </p:txBody>
      </p:sp>
      <p:sp>
        <p:nvSpPr>
          <p:cNvPr id="16" name="矩形: 圆角 25"/>
          <p:cNvSpPr/>
          <p:nvPr/>
        </p:nvSpPr>
        <p:spPr>
          <a:xfrm>
            <a:off x="4473972" y="1151784"/>
            <a:ext cx="556156" cy="668344"/>
          </a:xfrm>
          <a:prstGeom prst="roundRect">
            <a:avLst/>
          </a:prstGeom>
          <a:gradFill>
            <a:gsLst>
              <a:gs pos="0">
                <a:srgbClr val="FF3300"/>
              </a:gs>
              <a:gs pos="100000">
                <a:srgbClr val="C00000"/>
              </a:gs>
              <a:gs pos="100000">
                <a:srgbClr val="FF3300"/>
              </a:gs>
            </a:gsLst>
            <a:lin ang="2400000" scaled="0"/>
          </a:gradFill>
          <a:ln w="12700" cap="flat" cmpd="sng" algn="ctr">
            <a:noFill/>
            <a:prstDash val="solid"/>
            <a:miter lim="800000"/>
          </a:ln>
          <a:effectLst/>
        </p:spPr>
        <p:txBody>
          <a:bodyPr rtlCol="0" anchor="ctr"/>
          <a:lstStyle/>
          <a:p>
            <a:pPr algn="ctr" defTabSz="913765">
              <a:defRPr/>
            </a:pPr>
            <a:r>
              <a:rPr lang="en-US" altLang="zh-CN" sz="3000" b="1" kern="0" dirty="0">
                <a:solidFill>
                  <a:srgbClr val="FDEDAA"/>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1</a:t>
            </a:r>
            <a:endParaRPr lang="zh-CN" altLang="en-US" sz="3000" b="1" kern="0" dirty="0">
              <a:solidFill>
                <a:srgbClr val="FDEDAA"/>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7" name="矩形: 圆角 24"/>
          <p:cNvSpPr/>
          <p:nvPr/>
        </p:nvSpPr>
        <p:spPr>
          <a:xfrm>
            <a:off x="5076499" y="2270236"/>
            <a:ext cx="5890923" cy="668344"/>
          </a:xfrm>
          <a:prstGeom prst="roundRect">
            <a:avLst/>
          </a:prstGeom>
          <a:gradFill>
            <a:gsLst>
              <a:gs pos="0">
                <a:srgbClr val="FF3300"/>
              </a:gs>
              <a:gs pos="100000">
                <a:srgbClr val="C00000"/>
              </a:gs>
              <a:gs pos="100000">
                <a:srgbClr val="FF3300"/>
              </a:gs>
            </a:gsLst>
            <a:lin ang="2400000" scaled="0"/>
          </a:gradFill>
          <a:ln w="12700" cap="flat" cmpd="sng" algn="ctr">
            <a:noFill/>
            <a:prstDash val="solid"/>
            <a:miter lim="800000"/>
          </a:ln>
          <a:effectLst/>
        </p:spPr>
        <p:txBody>
          <a:bodyPr rtlCol="0" anchor="ctr"/>
          <a:lstStyle/>
          <a:p>
            <a:pPr algn="ctr" defTabSz="913765">
              <a:defRPr/>
            </a:pPr>
            <a:r>
              <a:rPr lang="zh-CN" altLang="en-US" sz="2800" b="1" kern="0" dirty="0">
                <a:solidFill>
                  <a:srgbClr val="FDEDAA"/>
                </a:soli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全面从严治党 有腐必反</a:t>
            </a:r>
            <a:endParaRPr lang="zh-CN" altLang="en-US" sz="2800" b="1" kern="0" dirty="0">
              <a:solidFill>
                <a:srgbClr val="FDEDAA"/>
              </a:soli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endParaRPr>
          </a:p>
        </p:txBody>
      </p:sp>
      <p:sp>
        <p:nvSpPr>
          <p:cNvPr id="18" name="矩形: 圆角 25"/>
          <p:cNvSpPr/>
          <p:nvPr/>
        </p:nvSpPr>
        <p:spPr>
          <a:xfrm>
            <a:off x="4473972" y="2270236"/>
            <a:ext cx="556156" cy="668344"/>
          </a:xfrm>
          <a:prstGeom prst="roundRect">
            <a:avLst/>
          </a:prstGeom>
          <a:gradFill>
            <a:gsLst>
              <a:gs pos="0">
                <a:srgbClr val="FF3300"/>
              </a:gs>
              <a:gs pos="100000">
                <a:srgbClr val="C00000"/>
              </a:gs>
              <a:gs pos="100000">
                <a:srgbClr val="FF3300"/>
              </a:gs>
            </a:gsLst>
            <a:lin ang="2400000" scaled="0"/>
          </a:gradFill>
          <a:ln w="12700" cap="flat" cmpd="sng" algn="ctr">
            <a:noFill/>
            <a:prstDash val="solid"/>
            <a:miter lim="800000"/>
          </a:ln>
          <a:effectLst/>
        </p:spPr>
        <p:txBody>
          <a:bodyPr rtlCol="0" anchor="ctr"/>
          <a:lstStyle/>
          <a:p>
            <a:pPr algn="ctr" defTabSz="913765">
              <a:defRPr/>
            </a:pPr>
            <a:r>
              <a:rPr lang="en-US" altLang="zh-CN" sz="3000" b="1" kern="0" dirty="0">
                <a:solidFill>
                  <a:srgbClr val="FDEDAA"/>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2</a:t>
            </a:r>
            <a:endParaRPr lang="zh-CN" altLang="en-US" sz="3000" b="1" kern="0" dirty="0">
              <a:solidFill>
                <a:srgbClr val="FDEDAA"/>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9" name="矩形: 圆角 24"/>
          <p:cNvSpPr/>
          <p:nvPr/>
        </p:nvSpPr>
        <p:spPr>
          <a:xfrm>
            <a:off x="5076499" y="3505641"/>
            <a:ext cx="5890923" cy="668344"/>
          </a:xfrm>
          <a:prstGeom prst="roundRect">
            <a:avLst/>
          </a:prstGeom>
          <a:gradFill>
            <a:gsLst>
              <a:gs pos="0">
                <a:srgbClr val="FF3300"/>
              </a:gs>
              <a:gs pos="100000">
                <a:srgbClr val="C00000"/>
              </a:gs>
              <a:gs pos="100000">
                <a:srgbClr val="FF3300"/>
              </a:gs>
            </a:gsLst>
            <a:lin ang="2400000" scaled="0"/>
          </a:gradFill>
          <a:ln w="12700" cap="flat" cmpd="sng" algn="ctr">
            <a:noFill/>
            <a:prstDash val="solid"/>
            <a:miter lim="800000"/>
          </a:ln>
          <a:effectLst/>
        </p:spPr>
        <p:txBody>
          <a:bodyPr rtlCol="0" anchor="ctr"/>
          <a:lstStyle/>
          <a:p>
            <a:pPr algn="ctr" defTabSz="913765">
              <a:defRPr/>
            </a:pPr>
            <a:r>
              <a:rPr lang="zh-CN" altLang="en-US" sz="2800" b="1" kern="0" dirty="0">
                <a:solidFill>
                  <a:srgbClr val="FDEDAA"/>
                </a:soli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不忘初心 廉洁从业 砥砺前行</a:t>
            </a:r>
            <a:endParaRPr lang="zh-CN" altLang="en-US" sz="2800" b="1" kern="0" dirty="0">
              <a:solidFill>
                <a:srgbClr val="FDEDAA"/>
              </a:soli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endParaRPr>
          </a:p>
        </p:txBody>
      </p:sp>
      <p:sp>
        <p:nvSpPr>
          <p:cNvPr id="20" name="矩形: 圆角 25"/>
          <p:cNvSpPr/>
          <p:nvPr/>
        </p:nvSpPr>
        <p:spPr>
          <a:xfrm>
            <a:off x="4473972" y="3505641"/>
            <a:ext cx="556156" cy="668344"/>
          </a:xfrm>
          <a:prstGeom prst="roundRect">
            <a:avLst/>
          </a:prstGeom>
          <a:gradFill>
            <a:gsLst>
              <a:gs pos="0">
                <a:srgbClr val="FF3300"/>
              </a:gs>
              <a:gs pos="100000">
                <a:srgbClr val="C00000"/>
              </a:gs>
              <a:gs pos="100000">
                <a:srgbClr val="FF3300"/>
              </a:gs>
            </a:gsLst>
            <a:lin ang="2400000" scaled="0"/>
          </a:gradFill>
          <a:ln w="12700" cap="flat" cmpd="sng" algn="ctr">
            <a:noFill/>
            <a:prstDash val="solid"/>
            <a:miter lim="800000"/>
          </a:ln>
          <a:effectLst/>
        </p:spPr>
        <p:txBody>
          <a:bodyPr rtlCol="0" anchor="ctr"/>
          <a:lstStyle/>
          <a:p>
            <a:pPr algn="ctr" defTabSz="913765">
              <a:defRPr/>
            </a:pPr>
            <a:r>
              <a:rPr lang="en-US" altLang="zh-CN" sz="3000" b="1" kern="0" dirty="0">
                <a:solidFill>
                  <a:srgbClr val="FDEDAA"/>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3</a:t>
            </a:r>
            <a:endParaRPr lang="zh-CN" altLang="en-US" sz="3000" b="1" kern="0" dirty="0">
              <a:solidFill>
                <a:srgbClr val="FDEDAA"/>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 presetClass="entr" presetSubtype="2" fill="hold" grpId="0" nodeType="afterEffect" p14:presetBounceEnd="8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82000">
                                          <p:cBhvr additive="base">
                                            <p:cTn id="23" dur="500" fill="hold"/>
                                            <p:tgtEl>
                                              <p:spTgt spid="15"/>
                                            </p:tgtEl>
                                            <p:attrNameLst>
                                              <p:attrName>ppt_x</p:attrName>
                                            </p:attrNameLst>
                                          </p:cBhvr>
                                          <p:tavLst>
                                            <p:tav tm="0">
                                              <p:val>
                                                <p:strVal val="1+#ppt_w/2"/>
                                              </p:val>
                                            </p:tav>
                                            <p:tav tm="100000">
                                              <p:val>
                                                <p:strVal val="#ppt_x"/>
                                              </p:val>
                                            </p:tav>
                                          </p:tavLst>
                                        </p:anim>
                                        <p:anim calcmode="lin" valueType="num" p14:bounceEnd="82000">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par>
                              <p:cTn id="31" fill="hold">
                                <p:stCondLst>
                                  <p:cond delay="2500"/>
                                </p:stCondLst>
                                <p:childTnLst>
                                  <p:par>
                                    <p:cTn id="32" presetID="2" presetClass="entr" presetSubtype="2" fill="hold" grpId="0" nodeType="afterEffect" p14:presetBounceEnd="82000">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14:bounceEnd="82000">
                                          <p:cBhvr additive="base">
                                            <p:cTn id="34" dur="500" fill="hold"/>
                                            <p:tgtEl>
                                              <p:spTgt spid="17"/>
                                            </p:tgtEl>
                                            <p:attrNameLst>
                                              <p:attrName>ppt_x</p:attrName>
                                            </p:attrNameLst>
                                          </p:cBhvr>
                                          <p:tavLst>
                                            <p:tav tm="0">
                                              <p:val>
                                                <p:strVal val="1+#ppt_w/2"/>
                                              </p:val>
                                            </p:tav>
                                            <p:tav tm="100000">
                                              <p:val>
                                                <p:strVal val="#ppt_x"/>
                                              </p:val>
                                            </p:tav>
                                          </p:tavLst>
                                        </p:anim>
                                        <p:anim calcmode="lin" valueType="num" p14:bounceEnd="82000">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par>
                              <p:cTn id="42" fill="hold">
                                <p:stCondLst>
                                  <p:cond delay="3500"/>
                                </p:stCondLst>
                                <p:childTnLst>
                                  <p:par>
                                    <p:cTn id="43" presetID="2" presetClass="entr" presetSubtype="2" fill="hold" grpId="0" nodeType="afterEffect" p14:presetBounceEnd="82000">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14:bounceEnd="82000">
                                          <p:cBhvr additive="base">
                                            <p:cTn id="45" dur="500" fill="hold"/>
                                            <p:tgtEl>
                                              <p:spTgt spid="19"/>
                                            </p:tgtEl>
                                            <p:attrNameLst>
                                              <p:attrName>ppt_x</p:attrName>
                                            </p:attrNameLst>
                                          </p:cBhvr>
                                          <p:tavLst>
                                            <p:tav tm="0">
                                              <p:val>
                                                <p:strVal val="1+#ppt_w/2"/>
                                              </p:val>
                                            </p:tav>
                                            <p:tav tm="100000">
                                              <p:val>
                                                <p:strVal val="#ppt_x"/>
                                              </p:val>
                                            </p:tav>
                                          </p:tavLst>
                                        </p:anim>
                                        <p:anim calcmode="lin" valueType="num" p14:bounceEnd="82000">
                                          <p:cBhvr additive="base">
                                            <p:cTn id="4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animBg="1"/>
          <p:bldP spid="16" grpId="0" animBg="1"/>
          <p:bldP spid="17" grpId="0" animBg="1"/>
          <p:bldP spid="18" grpId="0" animBg="1"/>
          <p:bldP spid="19" grpId="0" animBg="1"/>
          <p:bldP spid="2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par>
                              <p:cTn id="31" fill="hold">
                                <p:stCondLst>
                                  <p:cond delay="2500"/>
                                </p:stCondLst>
                                <p:childTnLst>
                                  <p:par>
                                    <p:cTn id="32" presetID="2" presetClass="entr" presetSubtype="2"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par>
                              <p:cTn id="42" fill="hold">
                                <p:stCondLst>
                                  <p:cond delay="3500"/>
                                </p:stCondLst>
                                <p:childTnLst>
                                  <p:par>
                                    <p:cTn id="43" presetID="2" presetClass="entr" presetSubtype="2"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1+#ppt_w/2"/>
                                              </p:val>
                                            </p:tav>
                                            <p:tav tm="100000">
                                              <p:val>
                                                <p:strVal val="#ppt_x"/>
                                              </p:val>
                                            </p:tav>
                                          </p:tavLst>
                                        </p:anim>
                                        <p:anim calcmode="lin" valueType="num">
                                          <p:cBhvr additive="base">
                                            <p:cTn id="4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animBg="1"/>
          <p:bldP spid="16" grpId="0" animBg="1"/>
          <p:bldP spid="17" grpId="0" animBg="1"/>
          <p:bldP spid="18" grpId="0" animBg="1"/>
          <p:bldP spid="19" grpId="0" animBg="1"/>
          <p:bldP spid="20"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65494" y="697607"/>
            <a:ext cx="1801931" cy="1389831"/>
          </a:xfrm>
          <a:prstGeom prst="rect">
            <a:avLst/>
          </a:prstGeom>
        </p:spPr>
      </p:pic>
      <p:sp>
        <p:nvSpPr>
          <p:cNvPr id="25" name="矩形 24"/>
          <p:cNvSpPr/>
          <p:nvPr/>
        </p:nvSpPr>
        <p:spPr>
          <a:xfrm>
            <a:off x="1501063" y="3050927"/>
            <a:ext cx="9189874" cy="1015663"/>
          </a:xfrm>
          <a:prstGeom prst="rect">
            <a:avLst/>
          </a:prstGeom>
          <a:noFill/>
        </p:spPr>
        <p:txBody>
          <a:bodyPr wrap="square" rtlCol="0">
            <a:spAutoFit/>
          </a:bodyPr>
          <a:lstStyle/>
          <a:p>
            <a:pPr algn="ctr" defTabSz="914400"/>
            <a:r>
              <a:rPr lang="zh-CN" altLang="en-US" sz="6000" b="1" dirty="0">
                <a:gradFill>
                  <a:gsLst>
                    <a:gs pos="14000">
                      <a:srgbClr val="FF0000"/>
                    </a:gs>
                    <a:gs pos="94000">
                      <a:srgbClr val="790000"/>
                    </a:gs>
                    <a:gs pos="49000">
                      <a:srgbClr val="FF0000"/>
                    </a:gs>
                  </a:gsLst>
                  <a:lin ang="5400000" scaled="1"/>
                </a:gradFill>
                <a:effectLst>
                  <a:glow rad="152400">
                    <a:prstClr val="white"/>
                  </a:glow>
                </a:effectLst>
                <a:latin typeface="思源黑体 CN Heavy" panose="020B0A00000000000000" pitchFamily="34" charset="-122"/>
                <a:ea typeface="思源黑体 CN Heavy" panose="020B0A00000000000000" pitchFamily="34" charset="-122"/>
                <a:sym typeface="思源黑体 CN Normal" panose="020B0400000000000000" pitchFamily="34" charset="-122"/>
              </a:rPr>
              <a:t>感谢您的观看</a:t>
            </a:r>
            <a:endParaRPr lang="zh-CN" altLang="en-US" sz="6000" b="1" dirty="0">
              <a:gradFill>
                <a:gsLst>
                  <a:gs pos="14000">
                    <a:srgbClr val="FF0000"/>
                  </a:gs>
                  <a:gs pos="94000">
                    <a:srgbClr val="790000"/>
                  </a:gs>
                  <a:gs pos="49000">
                    <a:srgbClr val="FF0000"/>
                  </a:gs>
                </a:gsLst>
                <a:lin ang="5400000" scaled="1"/>
              </a:gradFill>
              <a:effectLst>
                <a:glow rad="152400">
                  <a:prstClr val="white"/>
                </a:glow>
              </a:effectLst>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grpSp>
        <p:nvGrpSpPr>
          <p:cNvPr id="7" name="组合 6"/>
          <p:cNvGrpSpPr/>
          <p:nvPr/>
        </p:nvGrpSpPr>
        <p:grpSpPr>
          <a:xfrm>
            <a:off x="1220403" y="2143411"/>
            <a:ext cx="9968710" cy="648000"/>
            <a:chOff x="1238865" y="823454"/>
            <a:chExt cx="9968710" cy="648000"/>
          </a:xfrm>
        </p:grpSpPr>
        <p:cxnSp>
          <p:nvCxnSpPr>
            <p:cNvPr id="8" name="直接连接符 7"/>
            <p:cNvCxnSpPr/>
            <p:nvPr/>
          </p:nvCxnSpPr>
          <p:spPr>
            <a:xfrm>
              <a:off x="1238865" y="1112012"/>
              <a:ext cx="3264309"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星形: 五角 9"/>
            <p:cNvSpPr/>
            <p:nvPr/>
          </p:nvSpPr>
          <p:spPr>
            <a:xfrm>
              <a:off x="5796645" y="823454"/>
              <a:ext cx="648000" cy="648000"/>
            </a:xfrm>
            <a:prstGeom prst="star5">
              <a:avLst/>
            </a:prstGeom>
            <a:solidFill>
              <a:srgbClr val="FF0000"/>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7671198" y="1112012"/>
              <a:ext cx="3536377"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星形: 五角 11"/>
            <p:cNvSpPr/>
            <p:nvPr/>
          </p:nvSpPr>
          <p:spPr>
            <a:xfrm>
              <a:off x="4527386" y="906472"/>
              <a:ext cx="468000" cy="468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星形: 五角 15"/>
            <p:cNvSpPr/>
            <p:nvPr/>
          </p:nvSpPr>
          <p:spPr>
            <a:xfrm>
              <a:off x="5112643" y="852472"/>
              <a:ext cx="576000" cy="576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星形: 五角 16"/>
            <p:cNvSpPr/>
            <p:nvPr/>
          </p:nvSpPr>
          <p:spPr>
            <a:xfrm>
              <a:off x="6516657" y="860302"/>
              <a:ext cx="576000" cy="576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星形: 五角 17"/>
            <p:cNvSpPr/>
            <p:nvPr/>
          </p:nvSpPr>
          <p:spPr>
            <a:xfrm>
              <a:off x="7167063" y="906472"/>
              <a:ext cx="468000" cy="468000"/>
            </a:xfrm>
            <a:prstGeom prst="star5">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9" name="圆角淘宝网chenying0907出品 55"/>
          <p:cNvSpPr/>
          <p:nvPr/>
        </p:nvSpPr>
        <p:spPr>
          <a:xfrm>
            <a:off x="4367808" y="4462749"/>
            <a:ext cx="3456384" cy="734893"/>
          </a:xfrm>
          <a:prstGeom prst="roundRect">
            <a:avLst/>
          </a:prstGeom>
          <a:noFill/>
          <a:ln w="31750" cap="flat" cmpd="sng" algn="ctr">
            <a:solidFill>
              <a:srgbClr val="FF0000"/>
            </a:solidFill>
            <a:prstDash val="solid"/>
            <a:miter lim="800000"/>
          </a:ln>
          <a:effectLst/>
        </p:spPr>
        <p:txBody>
          <a:bodyPr rtlCol="0" anchor="ctr"/>
          <a:lstStyle/>
          <a:p>
            <a:pPr algn="ctr">
              <a:defRPr/>
            </a:pPr>
            <a:r>
              <a:rPr lang="en-US" altLang="zh-CN" sz="1865" kern="0" dirty="0" smtClean="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2019</a:t>
            </a:r>
            <a:r>
              <a:rPr lang="zh-CN" altLang="en-US" sz="1865" kern="0" dirty="0" smtClean="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年</a:t>
            </a:r>
            <a:r>
              <a:rPr lang="en-US" altLang="zh-CN" sz="1865" kern="0" dirty="0" smtClean="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6</a:t>
            </a:r>
            <a:r>
              <a:rPr lang="zh-CN" altLang="en-US" sz="1865" kern="0" dirty="0" smtClean="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月</a:t>
            </a:r>
            <a:endParaRPr lang="zh-CN" altLang="en-US" sz="1865" kern="0" dirty="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par>
                          <p:cTn id="14" fill="hold">
                            <p:stCondLst>
                              <p:cond delay="1000"/>
                            </p:stCondLst>
                            <p:childTnLst>
                              <p:par>
                                <p:cTn id="15" presetID="23" presetClass="entr" presetSubtype="36"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strVal val="(6*min(max(#ppt_w*#ppt_h,.3),1)-7.4)/-.7*#ppt_w"/>
                                          </p:val>
                                        </p:tav>
                                        <p:tav tm="100000">
                                          <p:val>
                                            <p:strVal val="#ppt_w"/>
                                          </p:val>
                                        </p:tav>
                                      </p:tavLst>
                                    </p:anim>
                                    <p:anim calcmode="lin" valueType="num">
                                      <p:cBhvr>
                                        <p:cTn id="18" dur="500" fill="hold"/>
                                        <p:tgtEl>
                                          <p:spTgt spid="25"/>
                                        </p:tgtEl>
                                        <p:attrNameLst>
                                          <p:attrName>ppt_h</p:attrName>
                                        </p:attrNameLst>
                                      </p:cBhvr>
                                      <p:tavLst>
                                        <p:tav tm="0">
                                          <p:val>
                                            <p:strVal val="(6*min(max(#ppt_w*#ppt_h,.3),1)-7.4)/-.7*#ppt_h"/>
                                          </p:val>
                                        </p:tav>
                                        <p:tav tm="100000">
                                          <p:val>
                                            <p:strVal val="#ppt_h"/>
                                          </p:val>
                                        </p:tav>
                                      </p:tavLst>
                                    </p:anim>
                                    <p:anim calcmode="lin" valueType="num">
                                      <p:cBhvr>
                                        <p:cTn id="19" dur="500" fill="hold"/>
                                        <p:tgtEl>
                                          <p:spTgt spid="25"/>
                                        </p:tgtEl>
                                        <p:attrNameLst>
                                          <p:attrName>ppt_x</p:attrName>
                                        </p:attrNameLst>
                                      </p:cBhvr>
                                      <p:tavLst>
                                        <p:tav tm="0">
                                          <p:val>
                                            <p:fltVal val="0.5"/>
                                          </p:val>
                                        </p:tav>
                                        <p:tav tm="100000">
                                          <p:val>
                                            <p:strVal val="#ppt_x"/>
                                          </p:val>
                                        </p:tav>
                                      </p:tavLst>
                                    </p:anim>
                                    <p:anim calcmode="lin" valueType="num">
                                      <p:cBhvr>
                                        <p:cTn id="20"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2387906" y="2473960"/>
            <a:ext cx="7376160" cy="1446550"/>
          </a:xfrm>
          <a:prstGeom prst="rect">
            <a:avLst/>
          </a:prstGeom>
        </p:spPr>
        <p:txBody>
          <a:bodyPr wrap="square">
            <a:spAutoFit/>
          </a:bodyPr>
          <a:lstStyle/>
          <a:p>
            <a:pPr algn="ctr"/>
            <a:r>
              <a:rPr lang="zh-CN" altLang="en-US" sz="4400" dirty="0">
                <a:gradFill>
                  <a:gsLst>
                    <a:gs pos="14000">
                      <a:srgbClr val="FF0000"/>
                    </a:gs>
                    <a:gs pos="94000">
                      <a:srgbClr val="790000"/>
                    </a:gs>
                    <a:gs pos="49000">
                      <a:srgbClr val="FF0000"/>
                    </a:gs>
                  </a:gsLst>
                  <a:lin ang="5400000" scaled="1"/>
                </a:gradFill>
                <a:effectLst>
                  <a:glow rad="152400">
                    <a:schemeClr val="bg1"/>
                  </a:glow>
                  <a:outerShdw blurRad="38100" dist="38100" dir="2700000" algn="tl">
                    <a:srgbClr val="000000">
                      <a:alpha val="43137"/>
                    </a:srgbClr>
                  </a:outerShdw>
                </a:effectLst>
                <a:latin typeface="+mn-ea"/>
                <a:sym typeface="思源黑体 CN Normal" panose="020B0400000000000000" pitchFamily="34" charset="-122"/>
              </a:rPr>
              <a:t>深刻认识“微腐败”的</a:t>
            </a:r>
            <a:endParaRPr lang="en-US" altLang="zh-CN" sz="4400" dirty="0">
              <a:gradFill>
                <a:gsLst>
                  <a:gs pos="14000">
                    <a:srgbClr val="FF0000"/>
                  </a:gs>
                  <a:gs pos="94000">
                    <a:srgbClr val="790000"/>
                  </a:gs>
                  <a:gs pos="49000">
                    <a:srgbClr val="FF0000"/>
                  </a:gs>
                </a:gsLst>
                <a:lin ang="5400000" scaled="1"/>
              </a:gradFill>
              <a:effectLst>
                <a:glow rad="152400">
                  <a:schemeClr val="bg1"/>
                </a:glow>
                <a:outerShdw blurRad="38100" dist="38100" dir="2700000" algn="tl">
                  <a:srgbClr val="000000">
                    <a:alpha val="43137"/>
                  </a:srgbClr>
                </a:outerShdw>
              </a:effectLst>
              <a:latin typeface="+mn-ea"/>
              <a:sym typeface="思源黑体 CN Normal" panose="020B0400000000000000" pitchFamily="34" charset="-122"/>
            </a:endParaRPr>
          </a:p>
          <a:p>
            <a:pPr algn="ctr"/>
            <a:r>
              <a:rPr lang="zh-CN" altLang="en-US" sz="4400" dirty="0">
                <a:gradFill>
                  <a:gsLst>
                    <a:gs pos="14000">
                      <a:srgbClr val="FF0000"/>
                    </a:gs>
                    <a:gs pos="94000">
                      <a:srgbClr val="790000"/>
                    </a:gs>
                    <a:gs pos="49000">
                      <a:srgbClr val="FF0000"/>
                    </a:gs>
                  </a:gsLst>
                  <a:lin ang="5400000" scaled="1"/>
                </a:gradFill>
                <a:effectLst>
                  <a:glow rad="152400">
                    <a:schemeClr val="bg1"/>
                  </a:glow>
                  <a:outerShdw blurRad="38100" dist="38100" dir="2700000" algn="tl">
                    <a:srgbClr val="000000">
                      <a:alpha val="43137"/>
                    </a:srgbClr>
                  </a:outerShdw>
                </a:effectLst>
                <a:latin typeface="+mn-ea"/>
                <a:sym typeface="思源黑体 CN Normal" panose="020B0400000000000000" pitchFamily="34" charset="-122"/>
              </a:rPr>
              <a:t>存在性及危害性</a:t>
            </a:r>
            <a:endParaRPr lang="zh-CN" altLang="zh-CN" sz="4400" dirty="0">
              <a:gradFill>
                <a:gsLst>
                  <a:gs pos="14000">
                    <a:srgbClr val="FF0000"/>
                  </a:gs>
                  <a:gs pos="94000">
                    <a:srgbClr val="790000"/>
                  </a:gs>
                  <a:gs pos="49000">
                    <a:srgbClr val="FF0000"/>
                  </a:gs>
                </a:gsLst>
                <a:lin ang="5400000" scaled="1"/>
              </a:gradFill>
              <a:effectLst>
                <a:glow rad="152400">
                  <a:schemeClr val="bg1"/>
                </a:glow>
                <a:outerShdw blurRad="38100" dist="38100" dir="2700000" algn="tl">
                  <a:srgbClr val="000000">
                    <a:alpha val="43137"/>
                  </a:srgbClr>
                </a:outerShdw>
              </a:effectLst>
              <a:latin typeface="+mn-ea"/>
              <a:sym typeface="思源黑体 CN Normal" panose="020B0400000000000000" pitchFamily="34"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6922" y="5601315"/>
            <a:ext cx="1202341" cy="927367"/>
          </a:xfrm>
          <a:prstGeom prst="rect">
            <a:avLst/>
          </a:prstGeom>
        </p:spPr>
      </p:pic>
      <p:sp useBgFill="1">
        <p:nvSpPr>
          <p:cNvPr id="3" name="文本框 2"/>
          <p:cNvSpPr txBox="1"/>
          <p:nvPr/>
        </p:nvSpPr>
        <p:spPr>
          <a:xfrm>
            <a:off x="4816452" y="1294289"/>
            <a:ext cx="2986428" cy="830997"/>
          </a:xfrm>
          <a:prstGeom prst="rect">
            <a:avLst/>
          </a:prstGeom>
        </p:spPr>
        <p:txBody>
          <a:bodyPr wrap="square" rtlCol="0">
            <a:spAutoFit/>
          </a:bodyPr>
          <a:lstStyle/>
          <a:p>
            <a:r>
              <a:rPr lang="zh-CN" altLang="en-US" sz="4800" dirty="0">
                <a:solidFill>
                  <a:srgbClr val="FF0000"/>
                </a:solidFill>
                <a:effectLst>
                  <a:glow rad="152400">
                    <a:schemeClr val="bg1"/>
                  </a:glow>
                  <a:outerShdw blurRad="38100" dist="38100" dir="2700000" algn="tl">
                    <a:srgbClr val="000000">
                      <a:alpha val="43137"/>
                    </a:srgbClr>
                  </a:outerShdw>
                </a:effectLst>
                <a:ea typeface="思源黑体 CN Heavy" panose="020B0A00000000000000" pitchFamily="34" charset="-122"/>
              </a:rPr>
              <a:t>第一部分</a:t>
            </a:r>
            <a:endParaRPr lang="zh-CN" altLang="en-US" sz="4800" dirty="0">
              <a:solidFill>
                <a:srgbClr val="FF0000"/>
              </a:solidFill>
              <a:effectLst>
                <a:glow rad="152400">
                  <a:schemeClr val="bg1"/>
                </a:glow>
                <a:outerShdw blurRad="38100" dist="38100" dir="2700000" algn="tl">
                  <a:srgbClr val="000000">
                    <a:alpha val="43137"/>
                  </a:srgbClr>
                </a:outerShdw>
              </a:effectLst>
              <a:ea typeface="思源黑体 CN Heavy" panose="020B0A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anim calcmode="lin" valueType="num">
                                      <p:cBhvr>
                                        <p:cTn id="10" dur="500" fill="hold"/>
                                        <p:tgtEl>
                                          <p:spTgt spid="45"/>
                                        </p:tgtEl>
                                        <p:attrNameLst>
                                          <p:attrName>ppt_x</p:attrName>
                                        </p:attrNameLst>
                                      </p:cBhvr>
                                      <p:tavLst>
                                        <p:tav tm="0">
                                          <p:val>
                                            <p:fltVal val="0.5"/>
                                          </p:val>
                                        </p:tav>
                                        <p:tav tm="100000">
                                          <p:val>
                                            <p:strVal val="#ppt_x"/>
                                          </p:val>
                                        </p:tav>
                                      </p:tavLst>
                                    </p:anim>
                                    <p:anim calcmode="lin" valueType="num">
                                      <p:cBhvr>
                                        <p:cTn id="11" dur="500" fill="hold"/>
                                        <p:tgtEl>
                                          <p:spTgt spid="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966078" y="1626993"/>
            <a:ext cx="8823842" cy="496684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圆角矩形 7"/>
          <p:cNvSpPr/>
          <p:nvPr/>
        </p:nvSpPr>
        <p:spPr>
          <a:xfrm>
            <a:off x="1966078" y="1626993"/>
            <a:ext cx="8823842" cy="659007"/>
          </a:xfrm>
          <a:prstGeom prst="round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r>
              <a:rPr lang="zh-CN" altLang="en-US" sz="3200" b="1" kern="0" dirty="0">
                <a:gradFill>
                  <a:gsLst>
                    <a:gs pos="31000">
                      <a:srgbClr val="5B9BD5">
                        <a:lumMod val="5000"/>
                        <a:lumOff val="95000"/>
                      </a:srgbClr>
                    </a:gs>
                    <a:gs pos="85000">
                      <a:srgbClr val="FFFF00"/>
                    </a:gs>
                  </a:gsLst>
                  <a:lin ang="5400000" scaled="1"/>
                </a:gradFill>
                <a:latin typeface="思源黑体 CN Heavy" panose="020B0A00000000000000" pitchFamily="34" charset="-122"/>
                <a:ea typeface="思源黑体 CN Heavy" panose="020B0A00000000000000" pitchFamily="34" charset="-122"/>
              </a:rPr>
              <a:t>“十九大报告”中指出</a:t>
            </a:r>
            <a:endParaRPr lang="zh-CN" altLang="en-US" sz="3200" b="1" kern="0" dirty="0">
              <a:gradFill>
                <a:gsLst>
                  <a:gs pos="31000">
                    <a:srgbClr val="5B9BD5">
                      <a:lumMod val="5000"/>
                      <a:lumOff val="95000"/>
                    </a:srgbClr>
                  </a:gs>
                  <a:gs pos="85000">
                    <a:srgbClr val="FFFF00"/>
                  </a:gs>
                </a:gsLst>
                <a:lin ang="5400000" scaled="1"/>
              </a:gradFill>
              <a:latin typeface="思源黑体 CN Heavy" panose="020B0A00000000000000" pitchFamily="34" charset="-122"/>
              <a:ea typeface="思源黑体 CN Heavy" panose="020B0A00000000000000" pitchFamily="34" charset="-122"/>
            </a:endParaRPr>
          </a:p>
        </p:txBody>
      </p:sp>
      <p:sp>
        <p:nvSpPr>
          <p:cNvPr id="18" name="矩形 17"/>
          <p:cNvSpPr/>
          <p:nvPr/>
        </p:nvSpPr>
        <p:spPr>
          <a:xfrm>
            <a:off x="3194105" y="2406856"/>
            <a:ext cx="6535310" cy="4172809"/>
          </a:xfrm>
          <a:prstGeom prst="rect">
            <a:avLst/>
          </a:prstGeom>
          <a:noFill/>
        </p:spPr>
        <p:txBody>
          <a:bodyPr wrap="square">
            <a:spAutoFit/>
          </a:bodyPr>
          <a:lstStyle/>
          <a:p>
            <a:pPr algn="just" fontAlgn="base">
              <a:lnSpc>
                <a:spcPct val="140000"/>
              </a:lnSpc>
              <a:spcBef>
                <a:spcPct val="0"/>
              </a:spcBef>
              <a:spcAft>
                <a:spcPct val="0"/>
              </a:spcAft>
              <a:defRPr/>
            </a:pP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我们党来自人民、植根人民、服务人民、一旦脱离群众，就会失去</a:t>
            </a:r>
            <a:r>
              <a:rPr lang="zh-CN" altLang="en-US" sz="2400" kern="0" dirty="0">
                <a:solidFill>
                  <a:srgbClr val="E60000"/>
                </a:solidFill>
                <a:latin typeface="思源黑体 CN Normal" panose="020B0400000000000000" pitchFamily="34" charset="-122"/>
                <a:ea typeface="思源黑体 CN Normal" panose="020B0400000000000000" pitchFamily="34" charset="-122"/>
                <a:cs typeface="+mn-ea"/>
                <a:sym typeface="+mn-lt"/>
              </a:rPr>
              <a:t>生命力</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a:t>
            </a:r>
            <a:endPar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endParaRPr>
          </a:p>
          <a:p>
            <a:pPr algn="just" fontAlgn="base">
              <a:lnSpc>
                <a:spcPct val="140000"/>
              </a:lnSpc>
              <a:spcBef>
                <a:spcPct val="0"/>
              </a:spcBef>
              <a:spcAft>
                <a:spcPct val="0"/>
              </a:spcAft>
              <a:defRPr/>
            </a:pPr>
            <a:endPar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endParaRPr>
          </a:p>
          <a:p>
            <a:pPr algn="just" fontAlgn="base">
              <a:lnSpc>
                <a:spcPct val="140000"/>
              </a:lnSpc>
              <a:spcBef>
                <a:spcPct val="0"/>
              </a:spcBef>
              <a:spcAft>
                <a:spcPct val="0"/>
              </a:spcAft>
              <a:defRPr/>
            </a:pP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凡是群众反映强烈的问题都要严肃认真对待</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凡是损害群众利益的行为都要坚决纠正。</a:t>
            </a:r>
            <a:endPar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endParaRPr>
          </a:p>
          <a:p>
            <a:pPr algn="just" fontAlgn="base">
              <a:lnSpc>
                <a:spcPct val="140000"/>
              </a:lnSpc>
              <a:spcBef>
                <a:spcPct val="0"/>
              </a:spcBef>
              <a:spcAft>
                <a:spcPct val="0"/>
              </a:spcAft>
              <a:defRPr/>
            </a:pPr>
            <a:endPar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endParaRPr>
          </a:p>
          <a:p>
            <a:pPr algn="just" fontAlgn="base">
              <a:lnSpc>
                <a:spcPct val="140000"/>
              </a:lnSpc>
              <a:spcBef>
                <a:spcPct val="0"/>
              </a:spcBef>
              <a:spcAft>
                <a:spcPct val="0"/>
              </a:spcAft>
              <a:defRPr/>
            </a:pP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而要坚决纠正损害群众利益的行为</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关键是加大整治群众身边腐败问题力度</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推动全面从严治党向基层延伸</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mn-lt"/>
              </a:rPr>
              <a:t>,</a:t>
            </a:r>
            <a:r>
              <a:rPr lang="zh-CN" altLang="en-US" sz="2400" kern="0" dirty="0">
                <a:solidFill>
                  <a:srgbClr val="E60000"/>
                </a:solidFill>
                <a:latin typeface="思源黑体 CN Heavy" panose="020B0A00000000000000" pitchFamily="34" charset="-122"/>
                <a:ea typeface="思源黑体 CN Heavy" panose="020B0A00000000000000" pitchFamily="34" charset="-122"/>
                <a:cs typeface="+mn-ea"/>
                <a:sym typeface="+mn-lt"/>
              </a:rPr>
              <a:t>以零容忍态度整治基层</a:t>
            </a:r>
            <a:r>
              <a:rPr lang="en-US" altLang="zh-CN" sz="2400" kern="0" dirty="0">
                <a:solidFill>
                  <a:srgbClr val="E60000"/>
                </a:solidFill>
                <a:latin typeface="思源黑体 CN Heavy" panose="020B0A00000000000000" pitchFamily="34" charset="-122"/>
                <a:ea typeface="思源黑体 CN Heavy" panose="020B0A00000000000000" pitchFamily="34" charset="-122"/>
                <a:cs typeface="+mn-ea"/>
                <a:sym typeface="+mn-lt"/>
              </a:rPr>
              <a:t>"</a:t>
            </a:r>
            <a:r>
              <a:rPr lang="zh-CN" altLang="en-US" sz="2400" kern="0" dirty="0">
                <a:solidFill>
                  <a:srgbClr val="E60000"/>
                </a:solidFill>
                <a:latin typeface="思源黑体 CN Heavy" panose="020B0A00000000000000" pitchFamily="34" charset="-122"/>
                <a:ea typeface="思源黑体 CN Heavy" panose="020B0A00000000000000" pitchFamily="34" charset="-122"/>
                <a:cs typeface="+mn-ea"/>
                <a:sym typeface="+mn-lt"/>
              </a:rPr>
              <a:t>微腐败</a:t>
            </a:r>
            <a:r>
              <a:rPr lang="en-US" altLang="zh-CN" sz="2400" kern="0" dirty="0">
                <a:solidFill>
                  <a:srgbClr val="E60000"/>
                </a:solidFill>
                <a:latin typeface="思源黑体 CN Heavy" panose="020B0A00000000000000" pitchFamily="34" charset="-122"/>
                <a:ea typeface="思源黑体 CN Heavy" panose="020B0A00000000000000" pitchFamily="34" charset="-122"/>
                <a:cs typeface="+mn-ea"/>
                <a:sym typeface="+mn-lt"/>
              </a:rPr>
              <a:t>"</a:t>
            </a:r>
            <a:r>
              <a:rPr lang="zh-CN" altLang="en-US" sz="2400" kern="0" dirty="0">
                <a:solidFill>
                  <a:srgbClr val="E60000"/>
                </a:solidFill>
                <a:latin typeface="思源黑体 CN Heavy" panose="020B0A00000000000000" pitchFamily="34" charset="-122"/>
                <a:ea typeface="思源黑体 CN Heavy" panose="020B0A00000000000000" pitchFamily="34" charset="-122"/>
                <a:cs typeface="+mn-ea"/>
                <a:sym typeface="+mn-lt"/>
              </a:rPr>
              <a:t>。</a:t>
            </a:r>
            <a:endParaRPr lang="en-US" altLang="zh-CN" sz="2000" b="1" kern="0" dirty="0">
              <a:solidFill>
                <a:srgbClr val="E60000"/>
              </a:solidFill>
              <a:latin typeface="思源黑体 CN Heavy" panose="020B0A00000000000000" pitchFamily="34" charset="-122"/>
              <a:ea typeface="思源黑体 CN Heavy" panose="020B0A00000000000000" pitchFamily="34" charset="-122"/>
              <a:cs typeface="+mn-ea"/>
              <a:sym typeface="+mn-lt"/>
            </a:endParaRPr>
          </a:p>
        </p:txBody>
      </p:sp>
      <p:pic>
        <p:nvPicPr>
          <p:cNvPr id="8" name="图片 7"/>
          <p:cNvPicPr>
            <a:picLocks noChangeAspect="1"/>
          </p:cNvPicPr>
          <p:nvPr/>
        </p:nvPicPr>
        <p:blipFill>
          <a:blip r:embed="rId1" cstate="print"/>
          <a:stretch>
            <a:fillRect/>
          </a:stretch>
        </p:blipFill>
        <p:spPr>
          <a:xfrm>
            <a:off x="0" y="5059681"/>
            <a:ext cx="2733446" cy="1798320"/>
          </a:xfrm>
          <a:prstGeom prst="rect">
            <a:avLst/>
          </a:prstGeom>
          <a:noFill/>
          <a:ln w="9525">
            <a:noFill/>
          </a:ln>
        </p:spPr>
      </p:pic>
      <p:pic>
        <p:nvPicPr>
          <p:cNvPr id="10" name="图形 9" descr="4520477"/>
          <p:cNvPicPr>
            <a:picLocks noChangeAspect="1"/>
          </p:cNvPicPr>
          <p:nvPr/>
        </p:nvPicPr>
        <p:blipFill>
          <a:blip r:embed="rId2" cstate="print"/>
          <a:stretch>
            <a:fillRect/>
          </a:stretch>
        </p:blipFill>
        <p:spPr>
          <a:xfrm>
            <a:off x="2403942" y="2587112"/>
            <a:ext cx="659008" cy="659008"/>
          </a:xfrm>
          <a:prstGeom prst="rect">
            <a:avLst/>
          </a:prstGeom>
        </p:spPr>
      </p:pic>
      <p:pic>
        <p:nvPicPr>
          <p:cNvPr id="11" name="图形 10" descr="4520477"/>
          <p:cNvPicPr>
            <a:picLocks noChangeAspect="1"/>
          </p:cNvPicPr>
          <p:nvPr/>
        </p:nvPicPr>
        <p:blipFill>
          <a:blip r:embed="rId2" cstate="print"/>
          <a:stretch>
            <a:fillRect/>
          </a:stretch>
        </p:blipFill>
        <p:spPr>
          <a:xfrm>
            <a:off x="2403942" y="5059681"/>
            <a:ext cx="659008" cy="659008"/>
          </a:xfrm>
          <a:prstGeom prst="rect">
            <a:avLst/>
          </a:prstGeom>
        </p:spPr>
      </p:pic>
      <p:pic>
        <p:nvPicPr>
          <p:cNvPr id="12" name="图形 11" descr="4520477"/>
          <p:cNvPicPr>
            <a:picLocks noChangeAspect="1"/>
          </p:cNvPicPr>
          <p:nvPr/>
        </p:nvPicPr>
        <p:blipFill>
          <a:blip r:embed="rId2" cstate="print"/>
          <a:stretch>
            <a:fillRect/>
          </a:stretch>
        </p:blipFill>
        <p:spPr>
          <a:xfrm>
            <a:off x="2403942" y="3823396"/>
            <a:ext cx="659008" cy="65900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1966078" y="1799713"/>
            <a:ext cx="8823842" cy="422516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圆角 12"/>
          <p:cNvSpPr/>
          <p:nvPr/>
        </p:nvSpPr>
        <p:spPr>
          <a:xfrm>
            <a:off x="1966078" y="1723588"/>
            <a:ext cx="8823842" cy="598015"/>
          </a:xfrm>
          <a:prstGeom prst="roundRect">
            <a:avLst/>
          </a:prstGeom>
          <a:solidFill>
            <a:srgbClr val="C00000"/>
          </a:solidFill>
          <a:ln w="1270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r>
              <a:rPr lang="zh-CN" altLang="en-US" sz="3200" b="1" kern="0" dirty="0">
                <a:gradFill>
                  <a:gsLst>
                    <a:gs pos="31000">
                      <a:srgbClr val="5B9BD5">
                        <a:lumMod val="5000"/>
                        <a:lumOff val="95000"/>
                      </a:srgbClr>
                    </a:gs>
                    <a:gs pos="85000">
                      <a:srgbClr val="FFFF00"/>
                    </a:gs>
                  </a:gsLst>
                  <a:lin ang="5400000" scaled="1"/>
                </a:gradFill>
                <a:ea typeface="思源黑体 CN Heavy" panose="020B0A00000000000000" pitchFamily="34" charset="-122"/>
                <a:sym typeface="思源黑体 CN Normal" panose="020B0400000000000000" pitchFamily="34" charset="-122"/>
              </a:rPr>
              <a:t>“微腐败”易发而广泛存在</a:t>
            </a:r>
            <a:endParaRPr lang="zh-CN" altLang="en-US" sz="3200" b="1" kern="0" dirty="0">
              <a:gradFill>
                <a:gsLst>
                  <a:gs pos="31000">
                    <a:srgbClr val="5B9BD5">
                      <a:lumMod val="5000"/>
                      <a:lumOff val="95000"/>
                    </a:srgbClr>
                  </a:gs>
                  <a:gs pos="85000">
                    <a:srgbClr val="FFFF00"/>
                  </a:gs>
                </a:gsLst>
                <a:lin ang="5400000" scaled="1"/>
              </a:gradFill>
              <a:ea typeface="思源黑体 CN Heavy" panose="020B0A00000000000000" pitchFamily="34" charset="-122"/>
              <a:sym typeface="思源黑体 CN Normal" panose="020B0400000000000000" pitchFamily="34" charset="-122"/>
            </a:endParaRPr>
          </a:p>
        </p:txBody>
      </p:sp>
      <p:sp>
        <p:nvSpPr>
          <p:cNvPr id="6" name="矩形 5"/>
          <p:cNvSpPr/>
          <p:nvPr/>
        </p:nvSpPr>
        <p:spPr>
          <a:xfrm>
            <a:off x="2725479" y="2740468"/>
            <a:ext cx="7955280" cy="2900281"/>
          </a:xfrm>
          <a:prstGeom prst="rect">
            <a:avLst/>
          </a:prstGeom>
          <a:noFill/>
        </p:spPr>
        <p:txBody>
          <a:bodyPr wrap="square">
            <a:spAutoFit/>
          </a:bodyPr>
          <a:lstStyle/>
          <a:p>
            <a:pPr algn="just" fontAlgn="base">
              <a:lnSpc>
                <a:spcPct val="150000"/>
              </a:lnSpc>
              <a:spcBef>
                <a:spcPct val="0"/>
              </a:spcBef>
              <a:spcAft>
                <a:spcPct val="0"/>
              </a:spcAft>
              <a:defRPr/>
            </a:pP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党的十八大以来</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随着反腐高压态势不松、力度不减</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不敢腐</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的威慑作用逐渐显现</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有效遏制了腐败行为的发生。</a:t>
            </a:r>
            <a:endPar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a:p>
            <a:pPr algn="just" fontAlgn="base">
              <a:lnSpc>
                <a:spcPct val="150000"/>
              </a:lnSpc>
              <a:spcBef>
                <a:spcPct val="0"/>
              </a:spcBef>
              <a:spcAft>
                <a:spcPct val="0"/>
              </a:spcAft>
              <a:defRPr/>
            </a:pPr>
            <a:endPar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a:p>
            <a:pPr algn="just" fontAlgn="base">
              <a:lnSpc>
                <a:spcPct val="150000"/>
              </a:lnSpc>
              <a:spcBef>
                <a:spcPct val="0"/>
              </a:spcBef>
              <a:spcAft>
                <a:spcPct val="0"/>
              </a:spcAft>
              <a:defRPr/>
            </a:pP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但是</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一些基层干部</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不想腐</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的思想自觉尚未完全形成</a:t>
            </a:r>
            <a:r>
              <a:rPr lang="zh-CN" altLang="en-US" sz="2000" kern="0" dirty="0">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en-US" altLang="zh-CN" sz="2400" b="1" kern="0" dirty="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sz="2400" b="1" kern="0" dirty="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微腐败</a:t>
            </a:r>
            <a:r>
              <a:rPr lang="en-US" altLang="zh-CN" sz="2400" b="1" kern="0" dirty="0">
                <a:solidFill>
                  <a:srgbClr val="C0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在一些地区不同程度的存在</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不仅严重侵害了群众的根本利益</a:t>
            </a:r>
            <a:r>
              <a:rPr lang="en-US" altLang="zh-CN"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zh-CN" altLang="en-US" sz="20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也破坏了党群干群关系。</a:t>
            </a:r>
            <a:endParaRPr lang="en-US" altLang="zh-CN" sz="2000" b="1" kern="0" dirty="0">
              <a:solidFill>
                <a:srgbClr val="E60000"/>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pic>
        <p:nvPicPr>
          <p:cNvPr id="8" name="图形 7" descr="4520474"/>
          <p:cNvPicPr>
            <a:picLocks noChangeAspect="1"/>
          </p:cNvPicPr>
          <p:nvPr/>
        </p:nvPicPr>
        <p:blipFill>
          <a:blip r:embed="rId1" cstate="print"/>
          <a:stretch>
            <a:fillRect/>
          </a:stretch>
        </p:blipFill>
        <p:spPr>
          <a:xfrm>
            <a:off x="2127464" y="2857080"/>
            <a:ext cx="598015" cy="598015"/>
          </a:xfrm>
          <a:prstGeom prst="rect">
            <a:avLst/>
          </a:prstGeom>
        </p:spPr>
      </p:pic>
      <p:pic>
        <p:nvPicPr>
          <p:cNvPr id="9" name="图形 8" descr="4520474"/>
          <p:cNvPicPr>
            <a:picLocks noChangeAspect="1"/>
          </p:cNvPicPr>
          <p:nvPr/>
        </p:nvPicPr>
        <p:blipFill>
          <a:blip r:embed="rId1" cstate="print"/>
          <a:stretch>
            <a:fillRect/>
          </a:stretch>
        </p:blipFill>
        <p:spPr>
          <a:xfrm>
            <a:off x="2127464" y="4283823"/>
            <a:ext cx="598015" cy="5980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8595794" y="6150697"/>
            <a:ext cx="3034805" cy="400110"/>
          </a:xfrm>
          <a:prstGeom prst="rect">
            <a:avLst/>
          </a:prstGeom>
        </p:spPr>
        <p:txBody>
          <a:bodyPr wrap="none">
            <a:spAutoFit/>
          </a:bodyPr>
          <a:lstStyle/>
          <a:p>
            <a:r>
              <a:rPr lang="zh-CN" altLang="en-US" sz="2000" kern="0" dirty="0">
                <a:solidFill>
                  <a:srgbClr val="C00000"/>
                </a:solidFill>
                <a:latin typeface="思源黑体 CN Heavy" panose="020B0A00000000000000" pitchFamily="34" charset="-122"/>
                <a:ea typeface="思源黑体 CN Heavy" panose="020B0A00000000000000" pitchFamily="34" charset="-122"/>
                <a:cs typeface="+mn-ea"/>
                <a:sym typeface="+mn-lt"/>
              </a:rPr>
              <a:t>数据截止</a:t>
            </a:r>
            <a:r>
              <a:rPr lang="en-US" altLang="zh-CN" sz="2000" kern="0" dirty="0">
                <a:solidFill>
                  <a:srgbClr val="C00000"/>
                </a:solidFill>
                <a:latin typeface="思源黑体 CN Heavy" panose="020B0A00000000000000" pitchFamily="34" charset="-122"/>
                <a:ea typeface="思源黑体 CN Heavy" panose="020B0A00000000000000" pitchFamily="34" charset="-122"/>
                <a:cs typeface="+mn-ea"/>
                <a:sym typeface="+mn-lt"/>
              </a:rPr>
              <a:t>2018</a:t>
            </a:r>
            <a:r>
              <a:rPr lang="zh-CN" altLang="en-US" sz="2000" kern="0" dirty="0">
                <a:solidFill>
                  <a:srgbClr val="C00000"/>
                </a:solidFill>
                <a:latin typeface="思源黑体 CN Heavy" panose="020B0A00000000000000" pitchFamily="34" charset="-122"/>
                <a:ea typeface="思源黑体 CN Heavy" panose="020B0A00000000000000" pitchFamily="34" charset="-122"/>
                <a:cs typeface="+mn-ea"/>
                <a:sym typeface="+mn-lt"/>
              </a:rPr>
              <a:t>年</a:t>
            </a:r>
            <a:r>
              <a:rPr lang="en-US" altLang="zh-CN" sz="2000" kern="0" dirty="0">
                <a:solidFill>
                  <a:srgbClr val="C00000"/>
                </a:solidFill>
                <a:latin typeface="思源黑体 CN Heavy" panose="020B0A00000000000000" pitchFamily="34" charset="-122"/>
                <a:ea typeface="思源黑体 CN Heavy" panose="020B0A00000000000000" pitchFamily="34" charset="-122"/>
                <a:cs typeface="+mn-ea"/>
                <a:sym typeface="+mn-lt"/>
              </a:rPr>
              <a:t>5</a:t>
            </a:r>
            <a:r>
              <a:rPr lang="zh-CN" altLang="en-US" sz="2000" kern="0" dirty="0">
                <a:solidFill>
                  <a:srgbClr val="C00000"/>
                </a:solidFill>
                <a:latin typeface="思源黑体 CN Heavy" panose="020B0A00000000000000" pitchFamily="34" charset="-122"/>
                <a:ea typeface="思源黑体 CN Heavy" panose="020B0A00000000000000" pitchFamily="34" charset="-122"/>
                <a:cs typeface="+mn-ea"/>
                <a:sym typeface="+mn-lt"/>
              </a:rPr>
              <a:t>月</a:t>
            </a:r>
            <a:r>
              <a:rPr lang="en-US" altLang="zh-CN" sz="2000" kern="0" dirty="0">
                <a:solidFill>
                  <a:srgbClr val="C00000"/>
                </a:solidFill>
                <a:latin typeface="思源黑体 CN Heavy" panose="020B0A00000000000000" pitchFamily="34" charset="-122"/>
                <a:ea typeface="思源黑体 CN Heavy" panose="020B0A00000000000000" pitchFamily="34" charset="-122"/>
                <a:cs typeface="+mn-ea"/>
                <a:sym typeface="+mn-lt"/>
              </a:rPr>
              <a:t>31</a:t>
            </a:r>
            <a:r>
              <a:rPr lang="zh-CN" altLang="en-US" sz="2000" kern="0" dirty="0">
                <a:solidFill>
                  <a:srgbClr val="C00000"/>
                </a:solidFill>
                <a:latin typeface="思源黑体 CN Heavy" panose="020B0A00000000000000" pitchFamily="34" charset="-122"/>
                <a:ea typeface="思源黑体 CN Heavy" panose="020B0A00000000000000" pitchFamily="34" charset="-122"/>
                <a:cs typeface="+mn-ea"/>
                <a:sym typeface="+mn-lt"/>
              </a:rPr>
              <a:t>日</a:t>
            </a:r>
            <a:endParaRPr lang="zh-CN" altLang="en-US" sz="2000" kern="0" dirty="0">
              <a:solidFill>
                <a:srgbClr val="C00000"/>
              </a:solidFill>
              <a:latin typeface="思源黑体 CN Heavy" panose="020B0A00000000000000" pitchFamily="34" charset="-122"/>
              <a:ea typeface="思源黑体 CN Heavy" panose="020B0A00000000000000" pitchFamily="34" charset="-122"/>
              <a:cs typeface="+mn-ea"/>
              <a:sym typeface="+mn-lt"/>
            </a:endParaRPr>
          </a:p>
        </p:txBody>
      </p:sp>
      <p:sp>
        <p:nvSpPr>
          <p:cNvPr id="18" name="矩形 17"/>
          <p:cNvSpPr/>
          <p:nvPr/>
        </p:nvSpPr>
        <p:spPr>
          <a:xfrm>
            <a:off x="1668902" y="1832995"/>
            <a:ext cx="3467616" cy="584775"/>
          </a:xfrm>
          <a:prstGeom prst="rect">
            <a:avLst/>
          </a:prstGeom>
        </p:spPr>
        <p:txBody>
          <a:bodyPr wrap="none">
            <a:spAutoFit/>
          </a:bodyPr>
          <a:lstStyle/>
          <a:p>
            <a:r>
              <a:rPr lang="zh-CN" altLang="en-US" sz="3200" b="1" kern="0" dirty="0">
                <a:solidFill>
                  <a:srgbClr val="C00000"/>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mn-ea"/>
                <a:sym typeface="+mn-lt"/>
              </a:rPr>
              <a:t>基层腐败比较凸显</a:t>
            </a:r>
            <a:endParaRPr lang="zh-CN" altLang="en-US" sz="3200" b="1" kern="0" dirty="0">
              <a:solidFill>
                <a:srgbClr val="C00000"/>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mn-ea"/>
              <a:sym typeface="+mn-lt"/>
            </a:endParaRPr>
          </a:p>
        </p:txBody>
      </p:sp>
      <p:grpSp>
        <p:nvGrpSpPr>
          <p:cNvPr id="21" name="组合 20"/>
          <p:cNvGrpSpPr/>
          <p:nvPr/>
        </p:nvGrpSpPr>
        <p:grpSpPr>
          <a:xfrm>
            <a:off x="4946103" y="2382176"/>
            <a:ext cx="2286000" cy="1923803"/>
            <a:chOff x="3190240" y="1561868"/>
            <a:chExt cx="2286000" cy="1923803"/>
          </a:xfrm>
        </p:grpSpPr>
        <p:sp>
          <p:nvSpPr>
            <p:cNvPr id="20" name="矩形: 圆角 19"/>
            <p:cNvSpPr/>
            <p:nvPr/>
          </p:nvSpPr>
          <p:spPr>
            <a:xfrm>
              <a:off x="3190240" y="2342233"/>
              <a:ext cx="2286000" cy="1143437"/>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p:cNvSpPr/>
            <p:nvPr/>
          </p:nvSpPr>
          <p:spPr>
            <a:xfrm>
              <a:off x="3414272" y="2408453"/>
              <a:ext cx="1826141" cy="1077218"/>
            </a:xfrm>
            <a:prstGeom prst="rect">
              <a:avLst/>
            </a:prstGeom>
          </p:spPr>
          <p:txBody>
            <a:bodyPr wrap="none">
              <a:spAutoFit/>
            </a:bodyPr>
            <a:lstStyle/>
            <a:p>
              <a:r>
                <a:rPr lang="zh-CN" altLang="en-US" sz="3200" dirty="0">
                  <a:solidFill>
                    <a:srgbClr val="FF0000"/>
                  </a:solidFill>
                  <a:latin typeface="思源黑体 CN Heavy" panose="020B0A00000000000000" pitchFamily="34" charset="-122"/>
                  <a:ea typeface="思源黑体 CN Heavy" panose="020B0A00000000000000" pitchFamily="34" charset="-122"/>
                </a:rPr>
                <a:t>违反中央</a:t>
              </a:r>
              <a:endParaRPr lang="en-US" altLang="zh-CN" sz="3200" dirty="0">
                <a:solidFill>
                  <a:srgbClr val="FF0000"/>
                </a:solidFill>
                <a:latin typeface="思源黑体 CN Heavy" panose="020B0A00000000000000" pitchFamily="34" charset="-122"/>
                <a:ea typeface="思源黑体 CN Heavy" panose="020B0A00000000000000" pitchFamily="34" charset="-122"/>
              </a:endParaRPr>
            </a:p>
            <a:p>
              <a:r>
                <a:rPr lang="zh-CN" altLang="en-US" sz="3200" dirty="0">
                  <a:solidFill>
                    <a:srgbClr val="FF0000"/>
                  </a:solidFill>
                  <a:latin typeface="思源黑体 CN Heavy" panose="020B0A00000000000000" pitchFamily="34" charset="-122"/>
                  <a:ea typeface="思源黑体 CN Heavy" panose="020B0A00000000000000" pitchFamily="34" charset="-122"/>
                </a:rPr>
                <a:t>八项规定</a:t>
              </a:r>
              <a:endParaRPr lang="zh-CN" altLang="en-US" sz="3200" dirty="0">
                <a:solidFill>
                  <a:srgbClr val="FF0000"/>
                </a:solidFill>
                <a:latin typeface="思源黑体 CN Heavy" panose="020B0A00000000000000" pitchFamily="34" charset="-122"/>
                <a:ea typeface="思源黑体 CN Heavy" panose="020B0A00000000000000" pitchFamily="34" charset="-122"/>
              </a:endParaRPr>
            </a:p>
          </p:txBody>
        </p:sp>
        <p:pic>
          <p:nvPicPr>
            <p:cNvPr id="19" name="图形 18" descr="4520484"/>
            <p:cNvPicPr>
              <a:picLocks noChangeAspect="1"/>
            </p:cNvPicPr>
            <p:nvPr/>
          </p:nvPicPr>
          <p:blipFill>
            <a:blip r:embed="rId1" cstate="print"/>
            <a:stretch>
              <a:fillRect/>
            </a:stretch>
          </p:blipFill>
          <p:spPr>
            <a:xfrm>
              <a:off x="3890462" y="1561868"/>
              <a:ext cx="914400" cy="914400"/>
            </a:xfrm>
            <a:prstGeom prst="rect">
              <a:avLst/>
            </a:prstGeom>
          </p:spPr>
        </p:pic>
      </p:grpSp>
      <p:sp>
        <p:nvSpPr>
          <p:cNvPr id="22" name="箭头: 下 21"/>
          <p:cNvSpPr/>
          <p:nvPr/>
        </p:nvSpPr>
        <p:spPr>
          <a:xfrm>
            <a:off x="5892800" y="4481703"/>
            <a:ext cx="406400" cy="64633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箭头: 下 22"/>
          <p:cNvSpPr/>
          <p:nvPr/>
        </p:nvSpPr>
        <p:spPr>
          <a:xfrm rot="5400000">
            <a:off x="4243066" y="3459797"/>
            <a:ext cx="406400" cy="64633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箭头: 下 23"/>
          <p:cNvSpPr/>
          <p:nvPr/>
        </p:nvSpPr>
        <p:spPr>
          <a:xfrm rot="16200000">
            <a:off x="7429604" y="3425136"/>
            <a:ext cx="406400" cy="64633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9" name="组合 28"/>
          <p:cNvGrpSpPr/>
          <p:nvPr/>
        </p:nvGrpSpPr>
        <p:grpSpPr>
          <a:xfrm>
            <a:off x="1032964" y="3211243"/>
            <a:ext cx="2908558" cy="1143437"/>
            <a:chOff x="928718" y="2505146"/>
            <a:chExt cx="2908558" cy="1143437"/>
          </a:xfrm>
        </p:grpSpPr>
        <p:sp>
          <p:nvSpPr>
            <p:cNvPr id="25" name="矩形: 圆角 24"/>
            <p:cNvSpPr/>
            <p:nvPr/>
          </p:nvSpPr>
          <p:spPr>
            <a:xfrm>
              <a:off x="928718" y="2505146"/>
              <a:ext cx="2908558" cy="1143437"/>
            </a:xfrm>
            <a:prstGeom prst="roundRect">
              <a:avLst/>
            </a:prstGeom>
            <a:solidFill>
              <a:schemeClr val="bg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从</a:t>
              </a:r>
              <a:endParaRPr lang="zh-CN" altLang="en-US" dirty="0"/>
            </a:p>
          </p:txBody>
        </p:sp>
        <p:sp>
          <p:nvSpPr>
            <p:cNvPr id="26" name="文本框 25"/>
            <p:cNvSpPr txBox="1"/>
            <p:nvPr/>
          </p:nvSpPr>
          <p:spPr>
            <a:xfrm>
              <a:off x="989213" y="2673153"/>
              <a:ext cx="2820003" cy="799706"/>
            </a:xfrm>
            <a:prstGeom prst="rect">
              <a:avLst/>
            </a:prstGeom>
            <a:noFill/>
          </p:spPr>
          <p:txBody>
            <a:bodyPr wrap="none" rtlCol="0">
              <a:spAutoFit/>
            </a:bodyPr>
            <a:lstStyle/>
            <a:p>
              <a:pPr>
                <a:lnSpc>
                  <a:spcPct val="120000"/>
                </a:lnSpc>
              </a:pPr>
              <a:r>
                <a:rPr lang="zh-CN" altLang="en-US" dirty="0">
                  <a:latin typeface="思源黑体 CN Normal" panose="020B0400000000000000" pitchFamily="34" charset="-122"/>
                  <a:ea typeface="思源黑体 CN Normal" panose="020B0400000000000000" pitchFamily="34" charset="-122"/>
                </a:rPr>
                <a:t>精神问题数</a:t>
              </a:r>
              <a:r>
                <a:rPr lang="en-US" altLang="zh-CN" sz="2000" b="1" dirty="0">
                  <a:solidFill>
                    <a:srgbClr val="C00000"/>
                  </a:solidFill>
                  <a:latin typeface="思源黑体 CN Heavy" panose="020B0A00000000000000" pitchFamily="34" charset="-122"/>
                  <a:ea typeface="思源黑体 CN Heavy" panose="020B0A00000000000000" pitchFamily="34" charset="-122"/>
                </a:rPr>
                <a:t>18985</a:t>
              </a:r>
              <a:r>
                <a:rPr lang="zh-CN" altLang="en-US" dirty="0">
                  <a:latin typeface="思源黑体 CN Normal" panose="020B0400000000000000" pitchFamily="34" charset="-122"/>
                  <a:ea typeface="思源黑体 CN Normal" panose="020B0400000000000000" pitchFamily="34" charset="-122"/>
                </a:rPr>
                <a:t>个，</a:t>
              </a:r>
              <a:endParaRPr lang="en-US" altLang="zh-CN" dirty="0">
                <a:latin typeface="思源黑体 CN Normal" panose="020B0400000000000000" pitchFamily="34" charset="-122"/>
                <a:ea typeface="思源黑体 CN Normal" panose="020B0400000000000000" pitchFamily="34" charset="-122"/>
              </a:endParaRPr>
            </a:p>
            <a:p>
              <a:pPr>
                <a:lnSpc>
                  <a:spcPct val="120000"/>
                </a:lnSpc>
              </a:pPr>
              <a:r>
                <a:rPr lang="zh-CN" altLang="en-US" dirty="0">
                  <a:latin typeface="思源黑体 CN Normal" panose="020B0400000000000000" pitchFamily="34" charset="-122"/>
                  <a:ea typeface="思源黑体 CN Normal" panose="020B0400000000000000" pitchFamily="34" charset="-122"/>
                </a:rPr>
                <a:t>乡科级及以下占比</a:t>
              </a:r>
              <a:r>
                <a:rPr lang="en-US" altLang="zh-CN" sz="2000" b="1" dirty="0">
                  <a:solidFill>
                    <a:srgbClr val="C00000"/>
                  </a:solidFill>
                  <a:latin typeface="思源黑体 CN Heavy" panose="020B0A00000000000000" pitchFamily="34" charset="-122"/>
                  <a:ea typeface="思源黑体 CN Heavy" panose="020B0A00000000000000" pitchFamily="34" charset="-122"/>
                </a:rPr>
                <a:t>86.4%</a:t>
              </a:r>
              <a:endParaRPr lang="en-US" altLang="zh-CN" b="1" dirty="0">
                <a:solidFill>
                  <a:srgbClr val="C00000"/>
                </a:solidFill>
                <a:latin typeface="思源黑体 CN Heavy" panose="020B0A00000000000000" pitchFamily="34" charset="-122"/>
                <a:ea typeface="思源黑体 CN Heavy" panose="020B0A00000000000000" pitchFamily="34" charset="-122"/>
              </a:endParaRPr>
            </a:p>
          </p:txBody>
        </p:sp>
      </p:grpSp>
      <p:grpSp>
        <p:nvGrpSpPr>
          <p:cNvPr id="31" name="组合 30"/>
          <p:cNvGrpSpPr/>
          <p:nvPr/>
        </p:nvGrpSpPr>
        <p:grpSpPr>
          <a:xfrm>
            <a:off x="4537290" y="5279339"/>
            <a:ext cx="3511611" cy="1143437"/>
            <a:chOff x="1497269" y="4414260"/>
            <a:chExt cx="3511611" cy="1143437"/>
          </a:xfrm>
        </p:grpSpPr>
        <p:sp>
          <p:nvSpPr>
            <p:cNvPr id="27" name="矩形: 圆角 26"/>
            <p:cNvSpPr/>
            <p:nvPr/>
          </p:nvSpPr>
          <p:spPr>
            <a:xfrm>
              <a:off x="1497269" y="4414260"/>
              <a:ext cx="3235417" cy="1143437"/>
            </a:xfrm>
            <a:prstGeom prst="roundRect">
              <a:avLst/>
            </a:prstGeom>
            <a:solidFill>
              <a:schemeClr val="bg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从</a:t>
              </a:r>
              <a:endParaRPr lang="zh-CN" altLang="en-US" dirty="0"/>
            </a:p>
          </p:txBody>
        </p:sp>
        <p:sp>
          <p:nvSpPr>
            <p:cNvPr id="30" name="文本框 29"/>
            <p:cNvSpPr txBox="1"/>
            <p:nvPr/>
          </p:nvSpPr>
          <p:spPr>
            <a:xfrm>
              <a:off x="1696583" y="4575965"/>
              <a:ext cx="3312297" cy="799706"/>
            </a:xfrm>
            <a:prstGeom prst="rect">
              <a:avLst/>
            </a:prstGeom>
            <a:noFill/>
          </p:spPr>
          <p:txBody>
            <a:bodyPr wrap="square" rtlCol="0">
              <a:spAutoFit/>
            </a:bodyPr>
            <a:lstStyle/>
            <a:p>
              <a:pPr>
                <a:lnSpc>
                  <a:spcPct val="120000"/>
                </a:lnSpc>
              </a:pPr>
              <a:r>
                <a:rPr lang="zh-CN" altLang="en-US" dirty="0">
                  <a:latin typeface="思源黑体 CN Normal" panose="020B0400000000000000" pitchFamily="34" charset="-122"/>
                  <a:ea typeface="思源黑体 CN Normal" panose="020B0400000000000000" pitchFamily="34" charset="-122"/>
                </a:rPr>
                <a:t>处理人数</a:t>
              </a:r>
              <a:r>
                <a:rPr lang="en-US" altLang="zh-CN" sz="2000" b="1" dirty="0">
                  <a:solidFill>
                    <a:srgbClr val="C00000"/>
                  </a:solidFill>
                  <a:latin typeface="思源黑体 CN Heavy" panose="020B0A00000000000000" pitchFamily="34" charset="-122"/>
                  <a:ea typeface="思源黑体 CN Heavy" panose="020B0A00000000000000" pitchFamily="34" charset="-122"/>
                </a:rPr>
                <a:t>27099</a:t>
              </a:r>
              <a:r>
                <a:rPr lang="zh-CN" altLang="en-US" dirty="0">
                  <a:latin typeface="思源黑体 CN Normal" panose="020B0400000000000000" pitchFamily="34" charset="-122"/>
                  <a:ea typeface="思源黑体 CN Normal" panose="020B0400000000000000" pitchFamily="34" charset="-122"/>
                </a:rPr>
                <a:t>位，</a:t>
              </a:r>
              <a:endParaRPr lang="en-US" altLang="zh-CN" dirty="0">
                <a:latin typeface="思源黑体 CN Normal" panose="020B0400000000000000" pitchFamily="34" charset="-122"/>
                <a:ea typeface="思源黑体 CN Normal" panose="020B0400000000000000" pitchFamily="34" charset="-122"/>
              </a:endParaRPr>
            </a:p>
            <a:p>
              <a:pPr>
                <a:lnSpc>
                  <a:spcPct val="120000"/>
                </a:lnSpc>
              </a:pPr>
              <a:r>
                <a:rPr lang="zh-CN" altLang="en-US" dirty="0">
                  <a:latin typeface="思源黑体 CN Normal" panose="020B0400000000000000" pitchFamily="34" charset="-122"/>
                  <a:ea typeface="思源黑体 CN Normal" panose="020B0400000000000000" pitchFamily="34" charset="-122"/>
                </a:rPr>
                <a:t>乡科级及以下占比</a:t>
              </a:r>
              <a:r>
                <a:rPr lang="en-US" altLang="zh-CN" sz="2000" b="1" dirty="0">
                  <a:solidFill>
                    <a:srgbClr val="C00000"/>
                  </a:solidFill>
                  <a:latin typeface="思源黑体 CN Heavy" panose="020B0A00000000000000" pitchFamily="34" charset="-122"/>
                  <a:ea typeface="思源黑体 CN Heavy" panose="020B0A00000000000000" pitchFamily="34" charset="-122"/>
                </a:rPr>
                <a:t>87.3%</a:t>
              </a:r>
              <a:endParaRPr lang="en-US" altLang="zh-CN" b="1" dirty="0">
                <a:solidFill>
                  <a:srgbClr val="C00000"/>
                </a:solidFill>
                <a:latin typeface="思源黑体 CN Heavy" panose="020B0A00000000000000" pitchFamily="34" charset="-122"/>
                <a:ea typeface="思源黑体 CN Heavy" panose="020B0A00000000000000" pitchFamily="34" charset="-122"/>
              </a:endParaRPr>
            </a:p>
          </p:txBody>
        </p:sp>
      </p:grpSp>
      <p:grpSp>
        <p:nvGrpSpPr>
          <p:cNvPr id="33" name="组合 32"/>
          <p:cNvGrpSpPr/>
          <p:nvPr/>
        </p:nvGrpSpPr>
        <p:grpSpPr>
          <a:xfrm>
            <a:off x="8033508" y="3262820"/>
            <a:ext cx="3891142" cy="1077218"/>
            <a:chOff x="7173097" y="3158826"/>
            <a:chExt cx="3891142" cy="1077218"/>
          </a:xfrm>
        </p:grpSpPr>
        <p:sp>
          <p:nvSpPr>
            <p:cNvPr id="28" name="矩形: 圆角 27"/>
            <p:cNvSpPr/>
            <p:nvPr/>
          </p:nvSpPr>
          <p:spPr>
            <a:xfrm>
              <a:off x="7173097" y="3158826"/>
              <a:ext cx="3850502" cy="1077218"/>
            </a:xfrm>
            <a:prstGeom prst="roundRect">
              <a:avLst/>
            </a:prstGeom>
            <a:solidFill>
              <a:schemeClr val="bg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从</a:t>
              </a:r>
              <a:endParaRPr lang="zh-CN" altLang="en-US" dirty="0"/>
            </a:p>
          </p:txBody>
        </p:sp>
        <p:sp>
          <p:nvSpPr>
            <p:cNvPr id="32" name="文本框 31"/>
            <p:cNvSpPr txBox="1"/>
            <p:nvPr/>
          </p:nvSpPr>
          <p:spPr>
            <a:xfrm>
              <a:off x="7295016" y="3282155"/>
              <a:ext cx="3769223" cy="799706"/>
            </a:xfrm>
            <a:prstGeom prst="rect">
              <a:avLst/>
            </a:prstGeom>
            <a:noFill/>
          </p:spPr>
          <p:txBody>
            <a:bodyPr wrap="square" rtlCol="0">
              <a:spAutoFit/>
            </a:bodyPr>
            <a:lstStyle/>
            <a:p>
              <a:pPr>
                <a:lnSpc>
                  <a:spcPct val="120000"/>
                </a:lnSpc>
              </a:pPr>
              <a:r>
                <a:rPr lang="zh-CN" altLang="en-US" dirty="0">
                  <a:latin typeface="思源黑体 CN Normal" panose="020B0400000000000000" pitchFamily="34" charset="-122"/>
                  <a:ea typeface="思源黑体 CN Normal" panose="020B0400000000000000" pitchFamily="34" charset="-122"/>
                </a:rPr>
                <a:t>给予党纪政务处分人数</a:t>
              </a:r>
              <a:r>
                <a:rPr lang="en-US" altLang="zh-CN" sz="2000" b="1" dirty="0">
                  <a:solidFill>
                    <a:srgbClr val="C00000"/>
                  </a:solidFill>
                  <a:latin typeface="思源黑体 CN Heavy" panose="020B0A00000000000000" pitchFamily="34" charset="-122"/>
                  <a:ea typeface="思源黑体 CN Heavy" panose="020B0A00000000000000" pitchFamily="34" charset="-122"/>
                </a:rPr>
                <a:t>19227</a:t>
              </a:r>
              <a:r>
                <a:rPr lang="zh-CN" altLang="en-US" dirty="0">
                  <a:latin typeface="思源黑体 CN Normal" panose="020B0400000000000000" pitchFamily="34" charset="-122"/>
                  <a:ea typeface="思源黑体 CN Normal" panose="020B0400000000000000" pitchFamily="34" charset="-122"/>
                </a:rPr>
                <a:t>位，乡科级及以下占比</a:t>
              </a:r>
              <a:r>
                <a:rPr lang="en-US" altLang="zh-CN" sz="2000" b="1" dirty="0">
                  <a:solidFill>
                    <a:srgbClr val="C00000"/>
                  </a:solidFill>
                  <a:latin typeface="思源黑体 CN Heavy" panose="020B0A00000000000000" pitchFamily="34" charset="-122"/>
                  <a:ea typeface="思源黑体 CN Heavy" panose="020B0A00000000000000" pitchFamily="34" charset="-122"/>
                </a:rPr>
                <a:t>87.9%</a:t>
              </a:r>
              <a:endParaRPr lang="zh-CN" altLang="en-US" b="1" dirty="0">
                <a:solidFill>
                  <a:srgbClr val="C00000"/>
                </a:solidFill>
                <a:latin typeface="思源黑体 CN Heavy" panose="020B0A00000000000000" pitchFamily="34" charset="-122"/>
                <a:ea typeface="思源黑体 CN Heavy" panose="020B0A00000000000000"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500"/>
                                        <p:tgtEl>
                                          <p:spTgt spid="23"/>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par>
                          <p:cTn id="44" fill="hold">
                            <p:stCondLst>
                              <p:cond delay="500"/>
                            </p:stCondLst>
                            <p:childTnLst>
                              <p:par>
                                <p:cTn id="45" presetID="42" presetClass="entr" presetSubtype="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778417" y="2389211"/>
            <a:ext cx="5288842" cy="1042721"/>
          </a:xfrm>
          <a:prstGeom prst="rect">
            <a:avLst/>
          </a:prstGeom>
        </p:spPr>
        <p:txBody>
          <a:bodyPr wrap="square">
            <a:spAutoFit/>
          </a:bodyPr>
          <a:lstStyle/>
          <a:p>
            <a:pPr defTabSz="914400">
              <a:lnSpc>
                <a:spcPct val="150000"/>
              </a:lnSpc>
              <a:defRPr/>
            </a:pPr>
            <a:r>
              <a:rPr lang="zh-CN" altLang="en-US" sz="2000" dirty="0">
                <a:latin typeface="思源黑体 CN Normal" panose="020B0400000000000000" pitchFamily="34" charset="-122"/>
                <a:ea typeface="思源黑体 CN Normal" panose="020B0400000000000000" pitchFamily="34" charset="-122"/>
                <a:cs typeface="+mn-ea"/>
                <a:sym typeface="+mn-lt"/>
              </a:rPr>
              <a:t>一些基层人员装表接电或抢修服务时会接受一盒</a:t>
            </a:r>
            <a:r>
              <a:rPr lang="zh-CN" altLang="en-US" sz="2400" b="1" dirty="0">
                <a:solidFill>
                  <a:srgbClr val="C00000"/>
                </a:solidFill>
                <a:latin typeface="思源黑体 CN Normal" panose="020B0400000000000000" pitchFamily="34" charset="-122"/>
                <a:ea typeface="思源黑体 CN Normal" panose="020B0400000000000000" pitchFamily="34" charset="-122"/>
                <a:cs typeface="+mn-ea"/>
                <a:sym typeface="+mn-lt"/>
              </a:rPr>
              <a:t>香</a:t>
            </a:r>
            <a:r>
              <a:rPr lang="zh-CN" altLang="en-US" sz="2000" dirty="0">
                <a:latin typeface="思源黑体 CN Normal" panose="020B0400000000000000" pitchFamily="34" charset="-122"/>
                <a:ea typeface="思源黑体 CN Normal" panose="020B0400000000000000" pitchFamily="34" charset="-122"/>
                <a:cs typeface="+mn-ea"/>
                <a:sym typeface="+mn-lt"/>
              </a:rPr>
              <a:t>烟、一点</a:t>
            </a:r>
            <a:r>
              <a:rPr lang="zh-CN" altLang="en-US" sz="2400" b="1" dirty="0">
                <a:solidFill>
                  <a:srgbClr val="C00000"/>
                </a:solidFill>
                <a:latin typeface="思源黑体 CN Normal" panose="020B0400000000000000" pitchFamily="34" charset="-122"/>
                <a:ea typeface="思源黑体 CN Normal" panose="020B0400000000000000" pitchFamily="34" charset="-122"/>
                <a:cs typeface="+mn-ea"/>
                <a:sym typeface="+mn-lt"/>
              </a:rPr>
              <a:t>土特产</a:t>
            </a:r>
            <a:r>
              <a:rPr lang="zh-CN" altLang="en-US" sz="2000" dirty="0">
                <a:latin typeface="思源黑体 CN Normal" panose="020B0400000000000000" pitchFamily="34" charset="-122"/>
                <a:ea typeface="思源黑体 CN Normal" panose="020B0400000000000000" pitchFamily="34" charset="-122"/>
                <a:cs typeface="+mn-ea"/>
                <a:sym typeface="+mn-lt"/>
              </a:rPr>
              <a:t>、一顿</a:t>
            </a:r>
            <a:r>
              <a:rPr lang="zh-CN" altLang="en-US" sz="2400" b="1" dirty="0">
                <a:solidFill>
                  <a:srgbClr val="C00000"/>
                </a:solidFill>
                <a:latin typeface="思源黑体 CN Normal" panose="020B0400000000000000" pitchFamily="34" charset="-122"/>
                <a:ea typeface="思源黑体 CN Normal" panose="020B0400000000000000" pitchFamily="34" charset="-122"/>
                <a:cs typeface="+mn-ea"/>
                <a:sym typeface="+mn-lt"/>
              </a:rPr>
              <a:t>宴请</a:t>
            </a:r>
            <a:r>
              <a:rPr lang="zh-CN" altLang="en-US" sz="2000" dirty="0">
                <a:latin typeface="思源黑体 CN Normal" panose="020B0400000000000000" pitchFamily="34" charset="-122"/>
                <a:ea typeface="思源黑体 CN Normal" panose="020B0400000000000000" pitchFamily="34" charset="-122"/>
                <a:cs typeface="+mn-ea"/>
                <a:sym typeface="+mn-lt"/>
              </a:rPr>
              <a:t>等；</a:t>
            </a:r>
            <a:endParaRPr lang="en-US" altLang="zh-CN" sz="2000" dirty="0">
              <a:latin typeface="思源黑体 CN Normal" panose="020B0400000000000000" pitchFamily="34" charset="-122"/>
              <a:ea typeface="思源黑体 CN Normal" panose="020B0400000000000000" pitchFamily="34" charset="-122"/>
              <a:cs typeface="+mn-ea"/>
              <a:sym typeface="+mn-lt"/>
            </a:endParaRPr>
          </a:p>
        </p:txBody>
      </p:sp>
      <p:sp>
        <p:nvSpPr>
          <p:cNvPr id="12" name="矩形 11"/>
          <p:cNvSpPr/>
          <p:nvPr/>
        </p:nvSpPr>
        <p:spPr>
          <a:xfrm>
            <a:off x="5901434" y="4002194"/>
            <a:ext cx="5288842" cy="1976951"/>
          </a:xfrm>
          <a:prstGeom prst="rect">
            <a:avLst/>
          </a:prstGeom>
        </p:spPr>
        <p:txBody>
          <a:bodyPr wrap="square">
            <a:spAutoFit/>
          </a:bodyPr>
          <a:lstStyle/>
          <a:p>
            <a:pPr defTabSz="914400">
              <a:lnSpc>
                <a:spcPct val="150000"/>
              </a:lnSpc>
              <a:defRPr/>
            </a:pPr>
            <a:r>
              <a:rPr lang="zh-CN" altLang="en-US" sz="2000" dirty="0">
                <a:latin typeface="思源黑体 CN Normal" panose="020B0400000000000000" pitchFamily="34" charset="-122"/>
                <a:ea typeface="思源黑体 CN Normal" panose="020B0400000000000000" pitchFamily="34" charset="-122"/>
                <a:cs typeface="+mn-ea"/>
                <a:sym typeface="+mn-lt"/>
              </a:rPr>
              <a:t>一些营销业扩、基建工程、物资采购等专业的管理人员接受客户红包或单位私人宴请在为其办事时打</a:t>
            </a:r>
            <a:r>
              <a:rPr lang="zh-CN" altLang="en-US" sz="2400" b="1" dirty="0">
                <a:solidFill>
                  <a:srgbClr val="C00000"/>
                </a:solidFill>
                <a:latin typeface="思源黑体 CN Normal" panose="020B0400000000000000" pitchFamily="34" charset="-122"/>
                <a:ea typeface="思源黑体 CN Normal" panose="020B0400000000000000" pitchFamily="34" charset="-122"/>
                <a:cs typeface="+mn-ea"/>
                <a:sym typeface="+mn-lt"/>
              </a:rPr>
              <a:t>“擦边球”</a:t>
            </a:r>
            <a:r>
              <a:rPr lang="zh-CN" altLang="en-US" sz="2000" dirty="0">
                <a:latin typeface="思源黑体 CN Normal" panose="020B0400000000000000" pitchFamily="34" charset="-122"/>
                <a:ea typeface="思源黑体 CN Normal" panose="020B0400000000000000" pitchFamily="34" charset="-122"/>
                <a:cs typeface="+mn-ea"/>
                <a:sym typeface="+mn-lt"/>
              </a:rPr>
              <a:t>，或在帮人办事时接受不贵重的物品等</a:t>
            </a:r>
            <a:endParaRPr lang="en-US" altLang="zh-CN" sz="2000" dirty="0">
              <a:latin typeface="思源黑体 CN Normal" panose="020B0400000000000000" pitchFamily="34" charset="-122"/>
              <a:ea typeface="思源黑体 CN Normal" panose="020B0400000000000000" pitchFamily="34" charset="-122"/>
              <a:cs typeface="+mn-ea"/>
              <a:sym typeface="+mn-lt"/>
            </a:endParaRPr>
          </a:p>
        </p:txBody>
      </p:sp>
      <p:sp>
        <p:nvSpPr>
          <p:cNvPr id="13" name="矩形: 圆角 12"/>
          <p:cNvSpPr/>
          <p:nvPr/>
        </p:nvSpPr>
        <p:spPr>
          <a:xfrm>
            <a:off x="605484" y="3010044"/>
            <a:ext cx="3827033" cy="1165715"/>
          </a:xfrm>
          <a:prstGeom prst="roundRect">
            <a:avLst/>
          </a:prstGeom>
          <a:solidFill>
            <a:srgbClr val="C00000"/>
          </a:solidFill>
          <a:ln w="1270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defRPr/>
            </a:pPr>
            <a:r>
              <a:rPr lang="zh-CN" altLang="en-US" sz="2400" b="1" kern="100" dirty="0">
                <a:solidFill>
                  <a:srgbClr val="FFFDF8"/>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cs typeface="+mn-ea"/>
                <a:sym typeface="+mn-lt"/>
              </a:rPr>
              <a:t>微腐败存在范围非常广，而且呈现一定的多发态势</a:t>
            </a:r>
            <a:endParaRPr kumimoji="0" lang="zh-CN" altLang="en-US" sz="2400" b="1" i="0" u="none" strike="noStrike" kern="100" cap="none" spc="0" normalizeH="0" baseline="0" noProof="0" dirty="0">
              <a:ln>
                <a:noFill/>
              </a:ln>
              <a:solidFill>
                <a:srgbClr val="FFFDF8"/>
              </a:solidFill>
              <a:effectLst>
                <a:outerShdw blurRad="38100" dist="38100" dir="2700000" algn="tl">
                  <a:srgbClr val="000000">
                    <a:alpha val="43137"/>
                  </a:srgbClr>
                </a:outerShdw>
              </a:effectLst>
              <a:uLnTx/>
              <a:uFillTx/>
              <a:latin typeface="思源黑体 CN Normal" panose="020B0400000000000000" pitchFamily="34" charset="-122"/>
              <a:ea typeface="思源黑体 CN Normal" panose="020B0400000000000000" pitchFamily="34" charset="-122"/>
              <a:cs typeface="+mn-ea"/>
              <a:sym typeface="+mn-lt"/>
            </a:endParaRPr>
          </a:p>
        </p:txBody>
      </p:sp>
      <p:sp>
        <p:nvSpPr>
          <p:cNvPr id="15" name="矩形: 圆角 17"/>
          <p:cNvSpPr/>
          <p:nvPr/>
        </p:nvSpPr>
        <p:spPr>
          <a:xfrm>
            <a:off x="5045976" y="2616893"/>
            <a:ext cx="512466" cy="512466"/>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kern="0" dirty="0">
                <a:solidFill>
                  <a:prstClr val="white"/>
                </a:solidFill>
                <a:latin typeface="Arial" panose="020B0604020202020204"/>
                <a:ea typeface="微软雅黑" panose="020B0503020204020204" pitchFamily="34" charset="-122"/>
                <a:cs typeface="+mn-ea"/>
                <a:sym typeface="+mn-lt"/>
              </a:rPr>
              <a:t>01</a:t>
            </a:r>
            <a:endParaRPr kumimoji="0" lang="zh-CN" altLang="en-US" sz="1800" b="0" i="0" u="none" strike="noStrike" kern="0" cap="none" spc="0" normalizeH="0" baseline="0" noProof="0" dirty="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16" name="矩形: 圆角 18"/>
          <p:cNvSpPr/>
          <p:nvPr/>
        </p:nvSpPr>
        <p:spPr>
          <a:xfrm>
            <a:off x="5045976" y="4277134"/>
            <a:ext cx="512466" cy="512466"/>
          </a:xfrm>
          <a:prstGeom prst="roundRect">
            <a:avLst/>
          </a:prstGeom>
          <a:solidFill>
            <a:srgbClr val="7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kern="0" dirty="0">
                <a:solidFill>
                  <a:prstClr val="white"/>
                </a:solidFill>
                <a:latin typeface="Arial" panose="020B0604020202020204"/>
                <a:ea typeface="微软雅黑" panose="020B0503020204020204" pitchFamily="34" charset="-122"/>
                <a:cs typeface="+mn-ea"/>
                <a:sym typeface="+mn-lt"/>
              </a:rPr>
              <a:t>02</a:t>
            </a:r>
            <a:endParaRPr kumimoji="0" lang="zh-CN" altLang="en-US" sz="1800" b="0" i="0" u="none" strike="noStrike" kern="0" cap="none" spc="0" normalizeH="0" baseline="0" noProof="0" dirty="0">
              <a:ln>
                <a:noFill/>
              </a:ln>
              <a:solidFill>
                <a:prstClr val="white"/>
              </a:solidFill>
              <a:effectLst/>
              <a:uLnTx/>
              <a:uFillTx/>
              <a:latin typeface="Arial" panose="020B0604020202020204"/>
              <a:ea typeface="微软雅黑" panose="020B0503020204020204" pitchFamily="34" charset="-122"/>
              <a:cs typeface="+mn-ea"/>
              <a:sym typeface="+mn-lt"/>
            </a:endParaRPr>
          </a:p>
        </p:txBody>
      </p:sp>
      <p:cxnSp>
        <p:nvCxnSpPr>
          <p:cNvPr id="3" name="直接连接符 2"/>
          <p:cNvCxnSpPr/>
          <p:nvPr/>
        </p:nvCxnSpPr>
        <p:spPr>
          <a:xfrm>
            <a:off x="4826000" y="2484988"/>
            <a:ext cx="0" cy="258485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6" presetClass="entr" presetSubtype="4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Horizontal)">
                                      <p:cBhvr>
                                        <p:cTn id="13" dur="500"/>
                                        <p:tgtEl>
                                          <p:spTgt spid="3"/>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750" fill="hold"/>
                                        <p:tgtEl>
                                          <p:spTgt spid="15"/>
                                        </p:tgtEl>
                                        <p:attrNameLst>
                                          <p:attrName>ppt_w</p:attrName>
                                        </p:attrNameLst>
                                      </p:cBhvr>
                                      <p:tavLst>
                                        <p:tav tm="0">
                                          <p:val>
                                            <p:fltVal val="0"/>
                                          </p:val>
                                        </p:tav>
                                        <p:tav tm="100000">
                                          <p:val>
                                            <p:strVal val="#ppt_w"/>
                                          </p:val>
                                        </p:tav>
                                      </p:tavLst>
                                    </p:anim>
                                    <p:anim calcmode="lin" valueType="num">
                                      <p:cBhvr>
                                        <p:cTn id="18" dur="750" fill="hold"/>
                                        <p:tgtEl>
                                          <p:spTgt spid="15"/>
                                        </p:tgtEl>
                                        <p:attrNameLst>
                                          <p:attrName>ppt_h</p:attrName>
                                        </p:attrNameLst>
                                      </p:cBhvr>
                                      <p:tavLst>
                                        <p:tav tm="0">
                                          <p:val>
                                            <p:fltVal val="0"/>
                                          </p:val>
                                        </p:tav>
                                        <p:tav tm="100000">
                                          <p:val>
                                            <p:strVal val="#ppt_h"/>
                                          </p:val>
                                        </p:tav>
                                      </p:tavLst>
                                    </p:anim>
                                    <p:anim calcmode="lin" valueType="num">
                                      <p:cBhvr>
                                        <p:cTn id="19" dur="750" fill="hold"/>
                                        <p:tgtEl>
                                          <p:spTgt spid="15"/>
                                        </p:tgtEl>
                                        <p:attrNameLst>
                                          <p:attrName>style.rotation</p:attrName>
                                        </p:attrNameLst>
                                      </p:cBhvr>
                                      <p:tavLst>
                                        <p:tav tm="0">
                                          <p:val>
                                            <p:fltVal val="360"/>
                                          </p:val>
                                        </p:tav>
                                        <p:tav tm="100000">
                                          <p:val>
                                            <p:fltVal val="0"/>
                                          </p:val>
                                        </p:tav>
                                      </p:tavLst>
                                    </p:anim>
                                    <p:animEffect transition="in" filter="fade">
                                      <p:cBhvr>
                                        <p:cTn id="20" dur="750"/>
                                        <p:tgtEl>
                                          <p:spTgt spid="15"/>
                                        </p:tgtEl>
                                      </p:cBhvr>
                                    </p:animEffect>
                                  </p:childTnLst>
                                </p:cTn>
                              </p:par>
                            </p:childTnLst>
                          </p:cTn>
                        </p:par>
                        <p:par>
                          <p:cTn id="21" fill="hold">
                            <p:stCondLst>
                              <p:cond delay="2000"/>
                            </p:stCondLst>
                            <p:childTnLst>
                              <p:par>
                                <p:cTn id="22" presetID="31" presetClass="entr" presetSubtype="0" fill="hold" grpId="0" nodeType="afterEffect">
                                  <p:stCondLst>
                                    <p:cond delay="0"/>
                                  </p:stCondLst>
                                  <p:iterate type="lt">
                                    <p:tmPct val="1240"/>
                                  </p:iterate>
                                  <p:childTnLst>
                                    <p:set>
                                      <p:cBhvr>
                                        <p:cTn id="23" dur="1" fill="hold">
                                          <p:stCondLst>
                                            <p:cond delay="0"/>
                                          </p:stCondLst>
                                        </p:cTn>
                                        <p:tgtEl>
                                          <p:spTgt spid="11"/>
                                        </p:tgtEl>
                                        <p:attrNameLst>
                                          <p:attrName>style.visibility</p:attrName>
                                        </p:attrNameLst>
                                      </p:cBhvr>
                                      <p:to>
                                        <p:strVal val="visible"/>
                                      </p:to>
                                    </p:set>
                                    <p:anim calcmode="lin" valueType="num">
                                      <p:cBhvr>
                                        <p:cTn id="24" dur="750" fill="hold"/>
                                        <p:tgtEl>
                                          <p:spTgt spid="11"/>
                                        </p:tgtEl>
                                        <p:attrNameLst>
                                          <p:attrName>ppt_w</p:attrName>
                                        </p:attrNameLst>
                                      </p:cBhvr>
                                      <p:tavLst>
                                        <p:tav tm="0">
                                          <p:val>
                                            <p:fltVal val="0"/>
                                          </p:val>
                                        </p:tav>
                                        <p:tav tm="100000">
                                          <p:val>
                                            <p:strVal val="#ppt_w"/>
                                          </p:val>
                                        </p:tav>
                                      </p:tavLst>
                                    </p:anim>
                                    <p:anim calcmode="lin" valueType="num">
                                      <p:cBhvr>
                                        <p:cTn id="25" dur="750" fill="hold"/>
                                        <p:tgtEl>
                                          <p:spTgt spid="11"/>
                                        </p:tgtEl>
                                        <p:attrNameLst>
                                          <p:attrName>ppt_h</p:attrName>
                                        </p:attrNameLst>
                                      </p:cBhvr>
                                      <p:tavLst>
                                        <p:tav tm="0">
                                          <p:val>
                                            <p:fltVal val="0"/>
                                          </p:val>
                                        </p:tav>
                                        <p:tav tm="100000">
                                          <p:val>
                                            <p:strVal val="#ppt_h"/>
                                          </p:val>
                                        </p:tav>
                                      </p:tavLst>
                                    </p:anim>
                                    <p:anim calcmode="lin" valueType="num">
                                      <p:cBhvr>
                                        <p:cTn id="26" dur="750" fill="hold"/>
                                        <p:tgtEl>
                                          <p:spTgt spid="11"/>
                                        </p:tgtEl>
                                        <p:attrNameLst>
                                          <p:attrName>style.rotation</p:attrName>
                                        </p:attrNameLst>
                                      </p:cBhvr>
                                      <p:tavLst>
                                        <p:tav tm="0">
                                          <p:val>
                                            <p:fltVal val="90"/>
                                          </p:val>
                                        </p:tav>
                                        <p:tav tm="100000">
                                          <p:val>
                                            <p:fltVal val="0"/>
                                          </p:val>
                                        </p:tav>
                                      </p:tavLst>
                                    </p:anim>
                                    <p:animEffect transition="in" filter="fade">
                                      <p:cBhvr>
                                        <p:cTn id="27" dur="750"/>
                                        <p:tgtEl>
                                          <p:spTgt spid="11"/>
                                        </p:tgtEl>
                                      </p:cBhvr>
                                    </p:animEffect>
                                  </p:childTnLst>
                                </p:cTn>
                              </p:par>
                            </p:childTnLst>
                          </p:cTn>
                        </p:par>
                        <p:par>
                          <p:cTn id="28" fill="hold">
                            <p:stCondLst>
                              <p:cond delay="2825"/>
                            </p:stCondLst>
                            <p:childTnLst>
                              <p:par>
                                <p:cTn id="29" presetID="49" presetClass="entr" presetSubtype="0" decel="10000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750" fill="hold"/>
                                        <p:tgtEl>
                                          <p:spTgt spid="16"/>
                                        </p:tgtEl>
                                        <p:attrNameLst>
                                          <p:attrName>ppt_w</p:attrName>
                                        </p:attrNameLst>
                                      </p:cBhvr>
                                      <p:tavLst>
                                        <p:tav tm="0">
                                          <p:val>
                                            <p:fltVal val="0"/>
                                          </p:val>
                                        </p:tav>
                                        <p:tav tm="100000">
                                          <p:val>
                                            <p:strVal val="#ppt_w"/>
                                          </p:val>
                                        </p:tav>
                                      </p:tavLst>
                                    </p:anim>
                                    <p:anim calcmode="lin" valueType="num">
                                      <p:cBhvr>
                                        <p:cTn id="32" dur="750" fill="hold"/>
                                        <p:tgtEl>
                                          <p:spTgt spid="16"/>
                                        </p:tgtEl>
                                        <p:attrNameLst>
                                          <p:attrName>ppt_h</p:attrName>
                                        </p:attrNameLst>
                                      </p:cBhvr>
                                      <p:tavLst>
                                        <p:tav tm="0">
                                          <p:val>
                                            <p:fltVal val="0"/>
                                          </p:val>
                                        </p:tav>
                                        <p:tav tm="100000">
                                          <p:val>
                                            <p:strVal val="#ppt_h"/>
                                          </p:val>
                                        </p:tav>
                                      </p:tavLst>
                                    </p:anim>
                                    <p:anim calcmode="lin" valueType="num">
                                      <p:cBhvr>
                                        <p:cTn id="33" dur="750" fill="hold"/>
                                        <p:tgtEl>
                                          <p:spTgt spid="16"/>
                                        </p:tgtEl>
                                        <p:attrNameLst>
                                          <p:attrName>style.rotation</p:attrName>
                                        </p:attrNameLst>
                                      </p:cBhvr>
                                      <p:tavLst>
                                        <p:tav tm="0">
                                          <p:val>
                                            <p:fltVal val="360"/>
                                          </p:val>
                                        </p:tav>
                                        <p:tav tm="100000">
                                          <p:val>
                                            <p:fltVal val="0"/>
                                          </p:val>
                                        </p:tav>
                                      </p:tavLst>
                                    </p:anim>
                                    <p:animEffect transition="in" filter="fade">
                                      <p:cBhvr>
                                        <p:cTn id="34" dur="750"/>
                                        <p:tgtEl>
                                          <p:spTgt spid="16"/>
                                        </p:tgtEl>
                                      </p:cBhvr>
                                    </p:animEffect>
                                  </p:childTnLst>
                                </p:cTn>
                              </p:par>
                            </p:childTnLst>
                          </p:cTn>
                        </p:par>
                        <p:par>
                          <p:cTn id="35" fill="hold">
                            <p:stCondLst>
                              <p:cond delay="3825"/>
                            </p:stCondLst>
                            <p:childTnLst>
                              <p:par>
                                <p:cTn id="36" presetID="31" presetClass="entr" presetSubtype="0" fill="hold" grpId="0" nodeType="afterEffect">
                                  <p:stCondLst>
                                    <p:cond delay="0"/>
                                  </p:stCondLst>
                                  <p:iterate type="lt">
                                    <p:tmPct val="1240"/>
                                  </p:iterate>
                                  <p:childTnLst>
                                    <p:set>
                                      <p:cBhvr>
                                        <p:cTn id="37" dur="1" fill="hold">
                                          <p:stCondLst>
                                            <p:cond delay="0"/>
                                          </p:stCondLst>
                                        </p:cTn>
                                        <p:tgtEl>
                                          <p:spTgt spid="12"/>
                                        </p:tgtEl>
                                        <p:attrNameLst>
                                          <p:attrName>style.visibility</p:attrName>
                                        </p:attrNameLst>
                                      </p:cBhvr>
                                      <p:to>
                                        <p:strVal val="visible"/>
                                      </p:to>
                                    </p:set>
                                    <p:anim calcmode="lin" valueType="num">
                                      <p:cBhvr>
                                        <p:cTn id="38" dur="750" fill="hold"/>
                                        <p:tgtEl>
                                          <p:spTgt spid="12"/>
                                        </p:tgtEl>
                                        <p:attrNameLst>
                                          <p:attrName>ppt_w</p:attrName>
                                        </p:attrNameLst>
                                      </p:cBhvr>
                                      <p:tavLst>
                                        <p:tav tm="0">
                                          <p:val>
                                            <p:fltVal val="0"/>
                                          </p:val>
                                        </p:tav>
                                        <p:tav tm="100000">
                                          <p:val>
                                            <p:strVal val="#ppt_w"/>
                                          </p:val>
                                        </p:tav>
                                      </p:tavLst>
                                    </p:anim>
                                    <p:anim calcmode="lin" valueType="num">
                                      <p:cBhvr>
                                        <p:cTn id="39" dur="750" fill="hold"/>
                                        <p:tgtEl>
                                          <p:spTgt spid="12"/>
                                        </p:tgtEl>
                                        <p:attrNameLst>
                                          <p:attrName>ppt_h</p:attrName>
                                        </p:attrNameLst>
                                      </p:cBhvr>
                                      <p:tavLst>
                                        <p:tav tm="0">
                                          <p:val>
                                            <p:fltVal val="0"/>
                                          </p:val>
                                        </p:tav>
                                        <p:tav tm="100000">
                                          <p:val>
                                            <p:strVal val="#ppt_h"/>
                                          </p:val>
                                        </p:tav>
                                      </p:tavLst>
                                    </p:anim>
                                    <p:anim calcmode="lin" valueType="num">
                                      <p:cBhvr>
                                        <p:cTn id="40" dur="750" fill="hold"/>
                                        <p:tgtEl>
                                          <p:spTgt spid="12"/>
                                        </p:tgtEl>
                                        <p:attrNameLst>
                                          <p:attrName>style.rotation</p:attrName>
                                        </p:attrNameLst>
                                      </p:cBhvr>
                                      <p:tavLst>
                                        <p:tav tm="0">
                                          <p:val>
                                            <p:fltVal val="90"/>
                                          </p:val>
                                        </p:tav>
                                        <p:tav tm="100000">
                                          <p:val>
                                            <p:fltVal val="0"/>
                                          </p:val>
                                        </p:tav>
                                      </p:tavLst>
                                    </p:anim>
                                    <p:animEffect transition="in" filter="fade">
                                      <p:cBhvr>
                                        <p:cTn id="4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875280" y="1992830"/>
            <a:ext cx="8138160" cy="1107996"/>
            <a:chOff x="3322320" y="2094430"/>
            <a:chExt cx="8138160" cy="1107996"/>
          </a:xfrm>
        </p:grpSpPr>
        <p:sp>
          <p:nvSpPr>
            <p:cNvPr id="10" name="矩形: 圆角 9"/>
            <p:cNvSpPr/>
            <p:nvPr/>
          </p:nvSpPr>
          <p:spPr>
            <a:xfrm>
              <a:off x="3322320" y="2094430"/>
              <a:ext cx="8138160" cy="110799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3794580" y="2105186"/>
              <a:ext cx="7335845" cy="1046440"/>
            </a:xfrm>
            <a:prstGeom prst="rect">
              <a:avLst/>
            </a:prstGeom>
          </p:spPr>
          <p:txBody>
            <a:bodyPr wrap="square">
              <a:spAutoFit/>
            </a:bodyPr>
            <a:lstStyle/>
            <a:p>
              <a:pPr algn="just" defTabSz="914400">
                <a:defRPr/>
              </a:pPr>
              <a:r>
                <a:rPr lang="zh-CN" altLang="en-US" sz="4000" b="1" dirty="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mn-lt"/>
                </a:rPr>
                <a:t>微</a:t>
              </a:r>
              <a:r>
                <a:rPr lang="zh-CN" altLang="en-US" sz="2200" kern="100" dirty="0">
                  <a:solidFill>
                    <a:srgbClr val="502800"/>
                  </a:solidFill>
                  <a:latin typeface="思源黑体 CN Normal" panose="020B0400000000000000" pitchFamily="34" charset="-122"/>
                  <a:ea typeface="思源黑体 CN Normal" panose="020B0400000000000000" pitchFamily="34" charset="-122"/>
                  <a:cs typeface="+mn-ea"/>
                  <a:sym typeface="+mn-lt"/>
                </a:rPr>
                <a:t>，乱用公权的行为较小，一点点、一滴滴，打个“擦边球”，玩个遮眼法，雁过拔毛，顺手捞点小好处；</a:t>
              </a:r>
              <a:endParaRPr lang="zh-CN" altLang="zh-CN" sz="2200" kern="100" dirty="0">
                <a:solidFill>
                  <a:srgbClr val="502800"/>
                </a:solidFill>
                <a:latin typeface="思源黑体 CN Normal" panose="020B0400000000000000" pitchFamily="34" charset="-122"/>
                <a:ea typeface="思源黑体 CN Normal" panose="020B0400000000000000" pitchFamily="34" charset="-122"/>
                <a:cs typeface="+mn-ea"/>
                <a:sym typeface="+mn-lt"/>
              </a:endParaRPr>
            </a:p>
          </p:txBody>
        </p:sp>
      </p:grpSp>
      <p:grpSp>
        <p:nvGrpSpPr>
          <p:cNvPr id="12" name="组合 11"/>
          <p:cNvGrpSpPr/>
          <p:nvPr/>
        </p:nvGrpSpPr>
        <p:grpSpPr>
          <a:xfrm>
            <a:off x="2875280" y="3385343"/>
            <a:ext cx="8138160" cy="1589930"/>
            <a:chOff x="3322320" y="3486943"/>
            <a:chExt cx="8138160" cy="1589930"/>
          </a:xfrm>
        </p:grpSpPr>
        <p:sp>
          <p:nvSpPr>
            <p:cNvPr id="21" name="矩形: 圆角 20"/>
            <p:cNvSpPr/>
            <p:nvPr/>
          </p:nvSpPr>
          <p:spPr>
            <a:xfrm>
              <a:off x="3322320" y="3486943"/>
              <a:ext cx="8138160" cy="1589930"/>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3794580" y="3527583"/>
              <a:ext cx="7335845" cy="1384995"/>
            </a:xfrm>
            <a:prstGeom prst="rect">
              <a:avLst/>
            </a:prstGeom>
          </p:spPr>
          <p:txBody>
            <a:bodyPr wrap="square">
              <a:spAutoFit/>
            </a:bodyPr>
            <a:lstStyle/>
            <a:p>
              <a:pPr algn="just" defTabSz="914400">
                <a:defRPr/>
              </a:pPr>
              <a:r>
                <a:rPr lang="zh-CN" altLang="en-US" sz="4000" b="1" dirty="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mn-lt"/>
                </a:rPr>
                <a:t>近</a:t>
              </a:r>
              <a:r>
                <a:rPr lang="zh-CN" altLang="en-US" sz="2200" kern="100" dirty="0">
                  <a:solidFill>
                    <a:srgbClr val="502800"/>
                  </a:solidFill>
                  <a:latin typeface="思源黑体 CN Normal" panose="020B0400000000000000" pitchFamily="34" charset="-122"/>
                  <a:ea typeface="思源黑体 CN Normal" panose="020B0400000000000000" pitchFamily="34" charset="-122"/>
                  <a:cs typeface="+mn-ea"/>
                  <a:sym typeface="+mn-lt"/>
                </a:rPr>
                <a:t>，“微腐败”行为多半发生在身边，或接受单位宴请，或办事接受礼品，或利用公款旅行，或挖空心思虚报冒领，或侵占扶贫救助资金，都看得见摸得着；</a:t>
              </a:r>
              <a:endParaRPr lang="zh-CN" altLang="zh-CN" sz="2200" kern="100" dirty="0">
                <a:solidFill>
                  <a:srgbClr val="502800"/>
                </a:solidFill>
                <a:latin typeface="思源黑体 CN Normal" panose="020B0400000000000000" pitchFamily="34" charset="-122"/>
                <a:ea typeface="思源黑体 CN Normal" panose="020B0400000000000000" pitchFamily="34" charset="-122"/>
                <a:cs typeface="+mn-ea"/>
                <a:sym typeface="+mn-lt"/>
              </a:endParaRPr>
            </a:p>
          </p:txBody>
        </p:sp>
      </p:grpSp>
      <p:grpSp>
        <p:nvGrpSpPr>
          <p:cNvPr id="11" name="组合 10"/>
          <p:cNvGrpSpPr/>
          <p:nvPr/>
        </p:nvGrpSpPr>
        <p:grpSpPr>
          <a:xfrm>
            <a:off x="2865120" y="5220770"/>
            <a:ext cx="8148320" cy="975360"/>
            <a:chOff x="3312160" y="5210610"/>
            <a:chExt cx="8148320" cy="975360"/>
          </a:xfrm>
        </p:grpSpPr>
        <p:sp>
          <p:nvSpPr>
            <p:cNvPr id="22" name="矩形: 圆角 21"/>
            <p:cNvSpPr/>
            <p:nvPr/>
          </p:nvSpPr>
          <p:spPr>
            <a:xfrm>
              <a:off x="3312160" y="5210610"/>
              <a:ext cx="8148320" cy="975360"/>
            </a:xfrm>
            <a:prstGeom prst="roundRect">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p:cNvSpPr/>
            <p:nvPr/>
          </p:nvSpPr>
          <p:spPr>
            <a:xfrm>
              <a:off x="3794580" y="5344347"/>
              <a:ext cx="7335845" cy="707886"/>
            </a:xfrm>
            <a:prstGeom prst="rect">
              <a:avLst/>
            </a:prstGeom>
          </p:spPr>
          <p:txBody>
            <a:bodyPr wrap="square">
              <a:spAutoFit/>
            </a:bodyPr>
            <a:lstStyle/>
            <a:p>
              <a:pPr algn="just" defTabSz="914400">
                <a:defRPr/>
              </a:pPr>
              <a:r>
                <a:rPr lang="zh-CN" altLang="en-US" sz="4000" b="1" dirty="0">
                  <a:gradFill>
                    <a:gsLst>
                      <a:gs pos="14000">
                        <a:srgbClr val="FF0000"/>
                      </a:gs>
                      <a:gs pos="94000">
                        <a:srgbClr val="790000"/>
                      </a:gs>
                      <a:gs pos="49000">
                        <a:srgbClr val="FF0000"/>
                      </a:gs>
                    </a:gsLst>
                    <a:lin ang="5400000" scaled="1"/>
                  </a:gradFill>
                  <a:effectLst>
                    <a:glow rad="152400">
                      <a:prstClr val="white"/>
                    </a:glow>
                  </a:effectLst>
                  <a:latin typeface="+mj-ea"/>
                  <a:ea typeface="+mj-ea"/>
                  <a:sym typeface="+mn-lt"/>
                </a:rPr>
                <a:t>多</a:t>
              </a:r>
              <a:r>
                <a:rPr lang="zh-CN" altLang="en-US" sz="2200" kern="100" dirty="0">
                  <a:solidFill>
                    <a:schemeClr val="bg1"/>
                  </a:solidFill>
                  <a:latin typeface="思源黑体 CN Normal" panose="020B0400000000000000" pitchFamily="34" charset="-122"/>
                  <a:ea typeface="思源黑体 CN Normal" panose="020B0400000000000000" pitchFamily="34" charset="-122"/>
                  <a:cs typeface="+mn-ea"/>
                  <a:sym typeface="+mn-lt"/>
                </a:rPr>
                <a:t>，数量多，次数多，领域多，形式多</a:t>
              </a:r>
              <a:endParaRPr lang="zh-CN" altLang="zh-CN" sz="2200" kern="100" dirty="0">
                <a:solidFill>
                  <a:schemeClr val="bg1"/>
                </a:solidFill>
                <a:latin typeface="思源黑体 CN Normal" panose="020B0400000000000000" pitchFamily="34" charset="-122"/>
                <a:ea typeface="思源黑体 CN Normal" panose="020B0400000000000000" pitchFamily="34" charset="-122"/>
                <a:cs typeface="+mn-ea"/>
                <a:sym typeface="+mn-lt"/>
              </a:endParaRPr>
            </a:p>
          </p:txBody>
        </p:sp>
      </p:grpSp>
      <p:sp>
        <p:nvSpPr>
          <p:cNvPr id="9" name="文本框 8"/>
          <p:cNvSpPr txBox="1"/>
          <p:nvPr/>
        </p:nvSpPr>
        <p:spPr>
          <a:xfrm>
            <a:off x="1211654" y="2246899"/>
            <a:ext cx="1415772" cy="3170099"/>
          </a:xfrm>
          <a:prstGeom prst="rect">
            <a:avLst/>
          </a:prstGeom>
          <a:noFill/>
        </p:spPr>
        <p:txBody>
          <a:bodyPr vert="eaVert" wrap="none" rtlCol="0">
            <a:spAutoFit/>
          </a:bodyPr>
          <a:lstStyle/>
          <a:p>
            <a:pPr algn="ctr"/>
            <a:r>
              <a:rPr lang="zh-CN" altLang="en-US" sz="4000" b="1" dirty="0">
                <a:gradFill>
                  <a:gsLst>
                    <a:gs pos="14000">
                      <a:srgbClr val="FF0000"/>
                    </a:gs>
                    <a:gs pos="94000">
                      <a:srgbClr val="790000"/>
                    </a:gs>
                    <a:gs pos="49000">
                      <a:srgbClr val="FF0000"/>
                    </a:gs>
                  </a:gsLst>
                  <a:lin ang="5400000" scaled="1"/>
                </a:gradFill>
                <a:effectLst>
                  <a:glow rad="152400">
                    <a:prstClr val="white"/>
                  </a:glow>
                </a:effectLst>
                <a:latin typeface="+mj-ea"/>
                <a:ea typeface="+mj-ea"/>
              </a:rPr>
              <a:t>“微腐败”的</a:t>
            </a:r>
            <a:endParaRPr lang="en-US" altLang="zh-CN" sz="4000" b="1" dirty="0">
              <a:gradFill>
                <a:gsLst>
                  <a:gs pos="14000">
                    <a:srgbClr val="FF0000"/>
                  </a:gs>
                  <a:gs pos="94000">
                    <a:srgbClr val="790000"/>
                  </a:gs>
                  <a:gs pos="49000">
                    <a:srgbClr val="FF0000"/>
                  </a:gs>
                </a:gsLst>
                <a:lin ang="5400000" scaled="1"/>
              </a:gradFill>
              <a:effectLst>
                <a:glow rad="152400">
                  <a:prstClr val="white"/>
                </a:glow>
              </a:effectLst>
              <a:latin typeface="+mj-ea"/>
              <a:ea typeface="+mj-ea"/>
            </a:endParaRPr>
          </a:p>
          <a:p>
            <a:pPr algn="ctr"/>
            <a:r>
              <a:rPr lang="zh-CN" altLang="en-US" sz="4000" b="1" dirty="0">
                <a:gradFill>
                  <a:gsLst>
                    <a:gs pos="14000">
                      <a:srgbClr val="FF0000"/>
                    </a:gs>
                    <a:gs pos="94000">
                      <a:srgbClr val="790000"/>
                    </a:gs>
                    <a:gs pos="49000">
                      <a:srgbClr val="FF0000"/>
                    </a:gs>
                  </a:gsLst>
                  <a:lin ang="5400000" scaled="1"/>
                </a:gradFill>
                <a:effectLst>
                  <a:glow rad="152400">
                    <a:prstClr val="white"/>
                  </a:glow>
                </a:effectLst>
                <a:latin typeface="+mj-ea"/>
                <a:ea typeface="+mj-ea"/>
              </a:rPr>
              <a:t>特点</a:t>
            </a:r>
            <a:endParaRPr lang="zh-CN" altLang="en-US" sz="4000" b="1" dirty="0">
              <a:gradFill>
                <a:gsLst>
                  <a:gs pos="14000">
                    <a:srgbClr val="FF0000"/>
                  </a:gs>
                  <a:gs pos="94000">
                    <a:srgbClr val="790000"/>
                  </a:gs>
                  <a:gs pos="49000">
                    <a:srgbClr val="FF0000"/>
                  </a:gs>
                </a:gsLst>
                <a:lin ang="5400000" scaled="1"/>
              </a:gradFill>
              <a:effectLst>
                <a:glow rad="152400">
                  <a:prstClr val="white"/>
                </a:glow>
              </a:effectLst>
              <a:latin typeface="+mj-ea"/>
              <a:ea typeface="+mj-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5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4508</Words>
  <Application>WPS 演示</Application>
  <PresentationFormat>自定义</PresentationFormat>
  <Paragraphs>244</Paragraphs>
  <Slides>30</Slides>
  <Notes>28</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30</vt:i4>
      </vt:variant>
    </vt:vector>
  </HeadingPairs>
  <TitlesOfParts>
    <vt:vector size="44" baseType="lpstr">
      <vt:lpstr>Arial</vt:lpstr>
      <vt:lpstr>宋体</vt:lpstr>
      <vt:lpstr>Wingdings</vt:lpstr>
      <vt:lpstr>思源黑体 CN Heavy</vt:lpstr>
      <vt:lpstr>微软雅黑</vt:lpstr>
      <vt:lpstr>思源黑体 CN Normal</vt:lpstr>
      <vt:lpstr>方正正黑简体</vt:lpstr>
      <vt:lpstr>Calibri</vt:lpstr>
      <vt:lpstr>Arial</vt:lpstr>
      <vt:lpstr>黑体</vt:lpstr>
      <vt:lpstr>Arial Unicode MS</vt:lpstr>
      <vt:lpstr>等线</vt:lpstr>
      <vt:lpstr>微软雅黑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dc:title>
  <dc:creator>User</dc:creator>
  <cp:lastModifiedBy>Administrator</cp:lastModifiedBy>
  <cp:revision>351</cp:revision>
  <dcterms:created xsi:type="dcterms:W3CDTF">2017-03-04T06:55:00Z</dcterms:created>
  <dcterms:modified xsi:type="dcterms:W3CDTF">2019-11-13T07:57:36Z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